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8"/>
  </p:notesMasterIdLst>
  <p:sldIdLst>
    <p:sldId id="257" r:id="rId2"/>
    <p:sldId id="1578" r:id="rId3"/>
    <p:sldId id="2240" r:id="rId4"/>
    <p:sldId id="1509" r:id="rId5"/>
    <p:sldId id="1514" r:id="rId6"/>
    <p:sldId id="2210" r:id="rId7"/>
    <p:sldId id="2247" r:id="rId8"/>
    <p:sldId id="1562" r:id="rId9"/>
    <p:sldId id="1564" r:id="rId10"/>
    <p:sldId id="2245" r:id="rId11"/>
    <p:sldId id="1691" r:id="rId12"/>
    <p:sldId id="1580" r:id="rId13"/>
    <p:sldId id="1581" r:id="rId14"/>
    <p:sldId id="2248" r:id="rId15"/>
    <p:sldId id="2249" r:id="rId16"/>
    <p:sldId id="1582" r:id="rId17"/>
    <p:sldId id="2215" r:id="rId18"/>
    <p:sldId id="277" r:id="rId19"/>
    <p:sldId id="2213" r:id="rId20"/>
    <p:sldId id="2214" r:id="rId21"/>
    <p:sldId id="1693" r:id="rId22"/>
    <p:sldId id="1694" r:id="rId23"/>
    <p:sldId id="1695" r:id="rId24"/>
    <p:sldId id="1696" r:id="rId25"/>
    <p:sldId id="2212" r:id="rId26"/>
    <p:sldId id="2241" r:id="rId27"/>
    <p:sldId id="2243" r:id="rId28"/>
    <p:sldId id="2225" r:id="rId29"/>
    <p:sldId id="2226" r:id="rId30"/>
    <p:sldId id="2231" r:id="rId31"/>
    <p:sldId id="2232" r:id="rId32"/>
    <p:sldId id="2234" r:id="rId33"/>
    <p:sldId id="2250" r:id="rId34"/>
    <p:sldId id="2251" r:id="rId35"/>
    <p:sldId id="2257" r:id="rId36"/>
    <p:sldId id="2258" r:id="rId37"/>
    <p:sldId id="2254" r:id="rId38"/>
    <p:sldId id="2255" r:id="rId39"/>
    <p:sldId id="2256" r:id="rId40"/>
    <p:sldId id="2260" r:id="rId41"/>
    <p:sldId id="2259" r:id="rId42"/>
    <p:sldId id="2261" r:id="rId43"/>
    <p:sldId id="2242" r:id="rId44"/>
    <p:sldId id="2252" r:id="rId45"/>
    <p:sldId id="2253" r:id="rId46"/>
    <p:sldId id="2246" r:id="rId47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B32B38E-CAB5-4C8C-8329-FA0302141146}" v="24" dt="2025-12-01T03:31:45.887"/>
    <p1510:client id="{B4933147-2821-4135-BDAD-7E7D32E2EF82}" v="1" dt="2025-12-01T14:26:17.12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microsoft.com/office/2016/11/relationships/changesInfo" Target="changesInfos/changesInfo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ulia Andreatta" userId="29de92584fc77a21" providerId="LiveId" clId="{3E35D8E5-C9BB-439E-BC30-1E14ABEBD7DD}"/>
    <pc:docChg chg="custSel addSld delSld modSld">
      <pc:chgData name="Julia Andreatta" userId="29de92584fc77a21" providerId="LiveId" clId="{3E35D8E5-C9BB-439E-BC30-1E14ABEBD7DD}" dt="2025-12-01T03:33:09.628" v="1051" actId="1076"/>
      <pc:docMkLst>
        <pc:docMk/>
      </pc:docMkLst>
      <pc:sldChg chg="addSp modSp mod">
        <pc:chgData name="Julia Andreatta" userId="29de92584fc77a21" providerId="LiveId" clId="{3E35D8E5-C9BB-439E-BC30-1E14ABEBD7DD}" dt="2025-12-01T03:11:53.908" v="502" actId="20577"/>
        <pc:sldMkLst>
          <pc:docMk/>
          <pc:sldMk cId="836779579" sldId="2250"/>
        </pc:sldMkLst>
        <pc:spChg chg="add mod">
          <ac:chgData name="Julia Andreatta" userId="29de92584fc77a21" providerId="LiveId" clId="{3E35D8E5-C9BB-439E-BC30-1E14ABEBD7DD}" dt="2025-12-01T03:04:01.733" v="17" actId="20577"/>
          <ac:spMkLst>
            <pc:docMk/>
            <pc:sldMk cId="836779579" sldId="2250"/>
            <ac:spMk id="5" creationId="{EF2069D1-F70D-0B7A-02A7-0E7233F96CB2}"/>
          </ac:spMkLst>
        </pc:spChg>
        <pc:spChg chg="add mod">
          <ac:chgData name="Julia Andreatta" userId="29de92584fc77a21" providerId="LiveId" clId="{3E35D8E5-C9BB-439E-BC30-1E14ABEBD7DD}" dt="2025-12-01T03:11:53.908" v="502" actId="20577"/>
          <ac:spMkLst>
            <pc:docMk/>
            <pc:sldMk cId="836779579" sldId="2250"/>
            <ac:spMk id="6" creationId="{B1E7821F-3032-3C39-1F44-F7A8935D9F38}"/>
          </ac:spMkLst>
        </pc:spChg>
        <pc:picChg chg="add mod">
          <ac:chgData name="Julia Andreatta" userId="29de92584fc77a21" providerId="LiveId" clId="{3E35D8E5-C9BB-439E-BC30-1E14ABEBD7DD}" dt="2025-12-01T03:04:11.895" v="19" actId="14100"/>
          <ac:picMkLst>
            <pc:docMk/>
            <pc:sldMk cId="836779579" sldId="2250"/>
            <ac:picMk id="4" creationId="{E94A91F5-AA1C-DD41-8F01-F95B10843882}"/>
          </ac:picMkLst>
        </pc:picChg>
      </pc:sldChg>
      <pc:sldChg chg="addSp delSp modSp mod">
        <pc:chgData name="Julia Andreatta" userId="29de92584fc77a21" providerId="LiveId" clId="{3E35D8E5-C9BB-439E-BC30-1E14ABEBD7DD}" dt="2025-12-01T03:25:49.037" v="969" actId="20577"/>
        <pc:sldMkLst>
          <pc:docMk/>
          <pc:sldMk cId="777857312" sldId="2251"/>
        </pc:sldMkLst>
        <pc:spChg chg="add del mod">
          <ac:chgData name="Julia Andreatta" userId="29de92584fc77a21" providerId="LiveId" clId="{3E35D8E5-C9BB-439E-BC30-1E14ABEBD7DD}" dt="2025-12-01T03:23:08.018" v="732" actId="478"/>
          <ac:spMkLst>
            <pc:docMk/>
            <pc:sldMk cId="777857312" sldId="2251"/>
            <ac:spMk id="5" creationId="{5176BBA1-CC56-10EA-8E62-FBC5DEC9BA85}"/>
          </ac:spMkLst>
        </pc:spChg>
        <pc:spChg chg="add mod">
          <ac:chgData name="Julia Andreatta" userId="29de92584fc77a21" providerId="LiveId" clId="{3E35D8E5-C9BB-439E-BC30-1E14ABEBD7DD}" dt="2025-12-01T03:25:49.037" v="969" actId="20577"/>
          <ac:spMkLst>
            <pc:docMk/>
            <pc:sldMk cId="777857312" sldId="2251"/>
            <ac:spMk id="6" creationId="{AAEF7740-FB5B-B58E-4396-A3DE4232BF1D}"/>
          </ac:spMkLst>
        </pc:spChg>
        <pc:picChg chg="add mod">
          <ac:chgData name="Julia Andreatta" userId="29de92584fc77a21" providerId="LiveId" clId="{3E35D8E5-C9BB-439E-BC30-1E14ABEBD7DD}" dt="2025-12-01T03:23:18.933" v="735" actId="1076"/>
          <ac:picMkLst>
            <pc:docMk/>
            <pc:sldMk cId="777857312" sldId="2251"/>
            <ac:picMk id="4" creationId="{B35AC003-5796-53FB-1F85-A67E017EEF8E}"/>
          </ac:picMkLst>
        </pc:picChg>
      </pc:sldChg>
      <pc:sldChg chg="addSp delSp modSp add del mod">
        <pc:chgData name="Julia Andreatta" userId="29de92584fc77a21" providerId="LiveId" clId="{3E35D8E5-C9BB-439E-BC30-1E14ABEBD7DD}" dt="2025-12-01T03:22:09.256" v="726" actId="2696"/>
        <pc:sldMkLst>
          <pc:docMk/>
          <pc:sldMk cId="221187579" sldId="2257"/>
        </pc:sldMkLst>
        <pc:spChg chg="mod">
          <ac:chgData name="Julia Andreatta" userId="29de92584fc77a21" providerId="LiveId" clId="{3E35D8E5-C9BB-439E-BC30-1E14ABEBD7DD}" dt="2025-12-01T03:20:31.949" v="722" actId="20577"/>
          <ac:spMkLst>
            <pc:docMk/>
            <pc:sldMk cId="221187579" sldId="2257"/>
            <ac:spMk id="5" creationId="{F3703AC9-CAC6-CB54-064D-7161BC894FC8}"/>
          </ac:spMkLst>
        </pc:spChg>
        <pc:spChg chg="del mod">
          <ac:chgData name="Julia Andreatta" userId="29de92584fc77a21" providerId="LiveId" clId="{3E35D8E5-C9BB-439E-BC30-1E14ABEBD7DD}" dt="2025-12-01T03:21:12.036" v="724" actId="478"/>
          <ac:spMkLst>
            <pc:docMk/>
            <pc:sldMk cId="221187579" sldId="2257"/>
            <ac:spMk id="6" creationId="{EA544645-AC31-F60C-89AB-03EE5B1F13B6}"/>
          </ac:spMkLst>
        </pc:spChg>
        <pc:picChg chg="add mod">
          <ac:chgData name="Julia Andreatta" userId="29de92584fc77a21" providerId="LiveId" clId="{3E35D8E5-C9BB-439E-BC30-1E14ABEBD7DD}" dt="2025-12-01T03:21:20.264" v="725" actId="1076"/>
          <ac:picMkLst>
            <pc:docMk/>
            <pc:sldMk cId="221187579" sldId="2257"/>
            <ac:picMk id="3" creationId="{748C05B4-9ED2-91A1-1923-F35D14742F1E}"/>
          </ac:picMkLst>
        </pc:picChg>
        <pc:picChg chg="del">
          <ac:chgData name="Julia Andreatta" userId="29de92584fc77a21" providerId="LiveId" clId="{3E35D8E5-C9BB-439E-BC30-1E14ABEBD7DD}" dt="2025-12-01T03:17:23.902" v="504" actId="478"/>
          <ac:picMkLst>
            <pc:docMk/>
            <pc:sldMk cId="221187579" sldId="2257"/>
            <ac:picMk id="4" creationId="{3A6256E6-AE89-BA26-EC54-DB856983ABD7}"/>
          </ac:picMkLst>
        </pc:picChg>
      </pc:sldChg>
      <pc:sldChg chg="addSp delSp modSp add mod">
        <pc:chgData name="Julia Andreatta" userId="29de92584fc77a21" providerId="LiveId" clId="{3E35D8E5-C9BB-439E-BC30-1E14ABEBD7DD}" dt="2025-12-01T03:31:13.835" v="1043" actId="1076"/>
        <pc:sldMkLst>
          <pc:docMk/>
          <pc:sldMk cId="4075777921" sldId="2257"/>
        </pc:sldMkLst>
        <pc:spChg chg="add mod">
          <ac:chgData name="Julia Andreatta" userId="29de92584fc77a21" providerId="LiveId" clId="{3E35D8E5-C9BB-439E-BC30-1E14ABEBD7DD}" dt="2025-12-01T03:31:00.466" v="1040" actId="1076"/>
          <ac:spMkLst>
            <pc:docMk/>
            <pc:sldMk cId="4075777921" sldId="2257"/>
            <ac:spMk id="3" creationId="{0D318F66-4BE6-862B-E3ED-BF3FB27BFA02}"/>
          </ac:spMkLst>
        </pc:spChg>
        <pc:spChg chg="mod">
          <ac:chgData name="Julia Andreatta" userId="29de92584fc77a21" providerId="LiveId" clId="{3E35D8E5-C9BB-439E-BC30-1E14ABEBD7DD}" dt="2025-12-01T03:28:03.392" v="979" actId="20577"/>
          <ac:spMkLst>
            <pc:docMk/>
            <pc:sldMk cId="4075777921" sldId="2257"/>
            <ac:spMk id="6" creationId="{619C73B6-8229-A32D-A82C-E43D699163E0}"/>
          </ac:spMkLst>
        </pc:spChg>
        <pc:picChg chg="del">
          <ac:chgData name="Julia Andreatta" userId="29de92584fc77a21" providerId="LiveId" clId="{3E35D8E5-C9BB-439E-BC30-1E14ABEBD7DD}" dt="2025-12-01T03:26:15.849" v="971" actId="478"/>
          <ac:picMkLst>
            <pc:docMk/>
            <pc:sldMk cId="4075777921" sldId="2257"/>
            <ac:picMk id="4" creationId="{847B46FE-B091-6AE9-E7B8-438D0E21C434}"/>
          </ac:picMkLst>
        </pc:picChg>
        <pc:picChg chg="add mod">
          <ac:chgData name="Julia Andreatta" userId="29de92584fc77a21" providerId="LiveId" clId="{3E35D8E5-C9BB-439E-BC30-1E14ABEBD7DD}" dt="2025-12-01T03:31:13.835" v="1043" actId="1076"/>
          <ac:picMkLst>
            <pc:docMk/>
            <pc:sldMk cId="4075777921" sldId="2257"/>
            <ac:picMk id="5" creationId="{DF617CFD-43CC-0371-26DE-7C514DE037E0}"/>
          </ac:picMkLst>
        </pc:picChg>
      </pc:sldChg>
      <pc:sldChg chg="addSp delSp modSp add mod">
        <pc:chgData name="Julia Andreatta" userId="29de92584fc77a21" providerId="LiveId" clId="{3E35D8E5-C9BB-439E-BC30-1E14ABEBD7DD}" dt="2025-12-01T03:33:09.628" v="1051" actId="1076"/>
        <pc:sldMkLst>
          <pc:docMk/>
          <pc:sldMk cId="884183830" sldId="2258"/>
        </pc:sldMkLst>
        <pc:spChg chg="del">
          <ac:chgData name="Julia Andreatta" userId="29de92584fc77a21" providerId="LiveId" clId="{3E35D8E5-C9BB-439E-BC30-1E14ABEBD7DD}" dt="2025-12-01T03:31:37.711" v="1046" actId="478"/>
          <ac:spMkLst>
            <pc:docMk/>
            <pc:sldMk cId="884183830" sldId="2258"/>
            <ac:spMk id="3" creationId="{073BBE56-33A2-D379-BD0B-29244A176A02}"/>
          </ac:spMkLst>
        </pc:spChg>
        <pc:picChg chg="add mod">
          <ac:chgData name="Julia Andreatta" userId="29de92584fc77a21" providerId="LiveId" clId="{3E35D8E5-C9BB-439E-BC30-1E14ABEBD7DD}" dt="2025-12-01T03:33:09.628" v="1051" actId="1076"/>
          <ac:picMkLst>
            <pc:docMk/>
            <pc:sldMk cId="884183830" sldId="2258"/>
            <ac:picMk id="4" creationId="{23BBEBD1-0023-4768-06F4-B04D7CBA9D7A}"/>
          </ac:picMkLst>
        </pc:picChg>
        <pc:picChg chg="del">
          <ac:chgData name="Julia Andreatta" userId="29de92584fc77a21" providerId="LiveId" clId="{3E35D8E5-C9BB-439E-BC30-1E14ABEBD7DD}" dt="2025-12-01T03:31:23.112" v="1045" actId="478"/>
          <ac:picMkLst>
            <pc:docMk/>
            <pc:sldMk cId="884183830" sldId="2258"/>
            <ac:picMk id="5" creationId="{3CD7E79A-3B07-FD42-672C-B1931AF5BB1A}"/>
          </ac:picMkLst>
        </pc:picChg>
      </pc:sldChg>
    </pc:docChg>
  </pc:docChgLst>
  <pc:docChgLst>
    <pc:chgData name="Larissa Zózimo Antunes" userId="4ff78608-c2f6-4bbe-9ae6-043927e58505" providerId="ADAL" clId="{89DFC67A-3F9C-451B-9235-3E7C1C925B61}"/>
    <pc:docChg chg="addSld modSld">
      <pc:chgData name="Larissa Zózimo Antunes" userId="4ff78608-c2f6-4bbe-9ae6-043927e58505" providerId="ADAL" clId="{89DFC67A-3F9C-451B-9235-3E7C1C925B61}" dt="2025-12-01T14:26:17.109" v="29"/>
      <pc:docMkLst>
        <pc:docMk/>
      </pc:docMkLst>
      <pc:sldChg chg="addSp modSp mod">
        <pc:chgData name="Larissa Zózimo Antunes" userId="4ff78608-c2f6-4bbe-9ae6-043927e58505" providerId="ADAL" clId="{89DFC67A-3F9C-451B-9235-3E7C1C925B61}" dt="2025-11-27T11:12:49.923" v="4"/>
        <pc:sldMkLst>
          <pc:docMk/>
          <pc:sldMk cId="836779579" sldId="2250"/>
        </pc:sldMkLst>
        <pc:spChg chg="add mod">
          <ac:chgData name="Larissa Zózimo Antunes" userId="4ff78608-c2f6-4bbe-9ae6-043927e58505" providerId="ADAL" clId="{89DFC67A-3F9C-451B-9235-3E7C1C925B61}" dt="2025-11-27T11:12:49.923" v="4"/>
          <ac:spMkLst>
            <pc:docMk/>
            <pc:sldMk cId="836779579" sldId="2250"/>
            <ac:spMk id="2" creationId="{5C4DBE89-7A91-791D-90EE-3DDEA9F67EBC}"/>
          </ac:spMkLst>
        </pc:spChg>
      </pc:sldChg>
      <pc:sldChg chg="addSp modSp mod">
        <pc:chgData name="Larissa Zózimo Antunes" userId="4ff78608-c2f6-4bbe-9ae6-043927e58505" providerId="ADAL" clId="{89DFC67A-3F9C-451B-9235-3E7C1C925B61}" dt="2025-11-27T11:13:19.282" v="9" actId="20577"/>
        <pc:sldMkLst>
          <pc:docMk/>
          <pc:sldMk cId="777857312" sldId="2251"/>
        </pc:sldMkLst>
        <pc:spChg chg="add mod">
          <ac:chgData name="Larissa Zózimo Antunes" userId="4ff78608-c2f6-4bbe-9ae6-043927e58505" providerId="ADAL" clId="{89DFC67A-3F9C-451B-9235-3E7C1C925B61}" dt="2025-11-27T11:13:19.282" v="9" actId="20577"/>
          <ac:spMkLst>
            <pc:docMk/>
            <pc:sldMk cId="777857312" sldId="2251"/>
            <ac:spMk id="2" creationId="{A9023DE7-D5A6-1658-56D5-3D91AE9258C7}"/>
          </ac:spMkLst>
        </pc:spChg>
      </pc:sldChg>
      <pc:sldChg chg="addSp modSp new mod">
        <pc:chgData name="Larissa Zózimo Antunes" userId="4ff78608-c2f6-4bbe-9ae6-043927e58505" providerId="ADAL" clId="{89DFC67A-3F9C-451B-9235-3E7C1C925B61}" dt="2025-11-27T11:13:51.942" v="16"/>
        <pc:sldMkLst>
          <pc:docMk/>
          <pc:sldMk cId="660463323" sldId="2254"/>
        </pc:sldMkLst>
        <pc:spChg chg="add mod">
          <ac:chgData name="Larissa Zózimo Antunes" userId="4ff78608-c2f6-4bbe-9ae6-043927e58505" providerId="ADAL" clId="{89DFC67A-3F9C-451B-9235-3E7C1C925B61}" dt="2025-11-27T11:13:51.942" v="16"/>
          <ac:spMkLst>
            <pc:docMk/>
            <pc:sldMk cId="660463323" sldId="2254"/>
            <ac:spMk id="2" creationId="{484CC0C2-96D6-18D5-896D-04C35EDA213D}"/>
          </ac:spMkLst>
        </pc:spChg>
      </pc:sldChg>
      <pc:sldChg chg="addSp modSp new mod">
        <pc:chgData name="Larissa Zózimo Antunes" userId="4ff78608-c2f6-4bbe-9ae6-043927e58505" providerId="ADAL" clId="{89DFC67A-3F9C-451B-9235-3E7C1C925B61}" dt="2025-11-27T11:14:35.245" v="23"/>
        <pc:sldMkLst>
          <pc:docMk/>
          <pc:sldMk cId="1275819709" sldId="2255"/>
        </pc:sldMkLst>
        <pc:spChg chg="add mod">
          <ac:chgData name="Larissa Zózimo Antunes" userId="4ff78608-c2f6-4bbe-9ae6-043927e58505" providerId="ADAL" clId="{89DFC67A-3F9C-451B-9235-3E7C1C925B61}" dt="2025-11-27T11:14:35.245" v="23"/>
          <ac:spMkLst>
            <pc:docMk/>
            <pc:sldMk cId="1275819709" sldId="2255"/>
            <ac:spMk id="2" creationId="{C3F7836F-F850-EBA7-FEB7-A9F7AD76694E}"/>
          </ac:spMkLst>
        </pc:spChg>
      </pc:sldChg>
      <pc:sldChg chg="modSp add mod">
        <pc:chgData name="Larissa Zózimo Antunes" userId="4ff78608-c2f6-4bbe-9ae6-043927e58505" providerId="ADAL" clId="{89DFC67A-3F9C-451B-9235-3E7C1C925B61}" dt="2025-11-27T11:15:05.829" v="28"/>
        <pc:sldMkLst>
          <pc:docMk/>
          <pc:sldMk cId="795421118" sldId="2256"/>
        </pc:sldMkLst>
        <pc:spChg chg="mod">
          <ac:chgData name="Larissa Zózimo Antunes" userId="4ff78608-c2f6-4bbe-9ae6-043927e58505" providerId="ADAL" clId="{89DFC67A-3F9C-451B-9235-3E7C1C925B61}" dt="2025-11-27T11:15:05.829" v="28"/>
          <ac:spMkLst>
            <pc:docMk/>
            <pc:sldMk cId="795421118" sldId="2256"/>
            <ac:spMk id="2" creationId="{D2C26601-C7FD-821E-6D26-25AE03309D30}"/>
          </ac:spMkLst>
        </pc:spChg>
      </pc:sldChg>
      <pc:sldChg chg="add">
        <pc:chgData name="Larissa Zózimo Antunes" userId="4ff78608-c2f6-4bbe-9ae6-043927e58505" providerId="ADAL" clId="{89DFC67A-3F9C-451B-9235-3E7C1C925B61}" dt="2025-12-01T14:26:17.109" v="29"/>
        <pc:sldMkLst>
          <pc:docMk/>
          <pc:sldMk cId="3922505327" sldId="2259"/>
        </pc:sldMkLst>
      </pc:sldChg>
      <pc:sldChg chg="add">
        <pc:chgData name="Larissa Zózimo Antunes" userId="4ff78608-c2f6-4bbe-9ae6-043927e58505" providerId="ADAL" clId="{89DFC67A-3F9C-451B-9235-3E7C1C925B61}" dt="2025-12-01T14:26:17.109" v="29"/>
        <pc:sldMkLst>
          <pc:docMk/>
          <pc:sldMk cId="1359191777" sldId="2260"/>
        </pc:sldMkLst>
      </pc:sldChg>
      <pc:sldChg chg="add">
        <pc:chgData name="Larissa Zózimo Antunes" userId="4ff78608-c2f6-4bbe-9ae6-043927e58505" providerId="ADAL" clId="{89DFC67A-3F9C-451B-9235-3E7C1C925B61}" dt="2025-12-01T14:26:17.109" v="29"/>
        <pc:sldMkLst>
          <pc:docMk/>
          <pc:sldMk cId="710665500" sldId="2261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9B480B-9005-423A-8367-CE20799F9C86}" type="datetimeFigureOut">
              <a:rPr lang="pt-BR" smtClean="0"/>
              <a:t>01/12/2025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7E8739-AA92-4B5C-B543-6E8AA7D80E7A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314203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7E8739-AA92-4B5C-B543-6E8AA7D80E7A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108099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0C17B-0A72-4CE8-B023-6D1C17B7998B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619007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190249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24622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284635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2E530491-3A85-5661-D3DD-93202C933987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0" y="66214"/>
            <a:ext cx="12192000" cy="316992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DFECAD2E-5B94-6975-8DB2-FBB4C9BD3133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73990" y="106734"/>
            <a:ext cx="461935" cy="235953"/>
          </a:xfrm>
          <a:prstGeom prst="rect">
            <a:avLst/>
          </a:prstGeom>
        </p:spPr>
      </p:pic>
      <p:pic>
        <p:nvPicPr>
          <p:cNvPr id="9" name="Imagem 8" descr="Uma imagem contendo placar, desenho&#10;&#10;Descrição gerada automaticamente">
            <a:extLst>
              <a:ext uri="{FF2B5EF4-FFF2-40B4-BE49-F238E27FC236}">
                <a16:creationId xmlns:a16="http://schemas.microsoft.com/office/drawing/2014/main" id="{4851BDD4-919D-0A40-80BD-8D19A11C6383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53" t="15342" r="9314" b="15342"/>
          <a:stretch/>
        </p:blipFill>
        <p:spPr>
          <a:xfrm>
            <a:off x="11676211" y="121127"/>
            <a:ext cx="341799" cy="219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2738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F97D3219-FD9D-09A3-1D40-774D27A0749D}"/>
              </a:ext>
            </a:extLst>
          </p:cNvPr>
          <p:cNvSpPr txBox="1"/>
          <p:nvPr/>
        </p:nvSpPr>
        <p:spPr>
          <a:xfrm>
            <a:off x="2137451" y="3429000"/>
            <a:ext cx="83943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400" b="1">
                <a:solidFill>
                  <a:schemeClr val="tx2">
                    <a:lumMod val="90000"/>
                    <a:lumOff val="10000"/>
                  </a:schemeClr>
                </a:solidFill>
              </a:rPr>
              <a:t>Aula 17 — Simulação da Barragem de José Boiteux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96595690-7CF5-A6C6-B5A1-5A1F95658B5F}"/>
              </a:ext>
            </a:extLst>
          </p:cNvPr>
          <p:cNvSpPr txBox="1"/>
          <p:nvPr/>
        </p:nvSpPr>
        <p:spPr>
          <a:xfrm>
            <a:off x="9107248" y="4686301"/>
            <a:ext cx="253704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i="1">
                <a:solidFill>
                  <a:schemeClr val="tx2">
                    <a:lumMod val="90000"/>
                    <a:lumOff val="10000"/>
                  </a:schemeClr>
                </a:solidFill>
              </a:rPr>
              <a:t>Autores: Adriano, Julia, Larissa, Laura, </a:t>
            </a:r>
            <a:r>
              <a:rPr lang="pt-BR" i="1" err="1">
                <a:solidFill>
                  <a:schemeClr val="tx2">
                    <a:lumMod val="90000"/>
                    <a:lumOff val="10000"/>
                  </a:schemeClr>
                </a:solidFill>
              </a:rPr>
              <a:t>Nycolly</a:t>
            </a:r>
            <a:endParaRPr lang="pt-BR" i="1">
              <a:solidFill>
                <a:schemeClr val="tx2">
                  <a:lumMod val="90000"/>
                  <a:lumOff val="10000"/>
                </a:schemeClr>
              </a:solidFill>
            </a:endParaRPr>
          </a:p>
          <a:p>
            <a:endParaRPr lang="pt-BR" i="1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5CFB64F8-DF6E-4D4D-A2A1-BB9BD9FA10A4}"/>
              </a:ext>
            </a:extLst>
          </p:cNvPr>
          <p:cNvSpPr txBox="1"/>
          <p:nvPr/>
        </p:nvSpPr>
        <p:spPr>
          <a:xfrm>
            <a:off x="5126623" y="5891741"/>
            <a:ext cx="21980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b="1">
                <a:solidFill>
                  <a:schemeClr val="tx2">
                    <a:lumMod val="90000"/>
                    <a:lumOff val="10000"/>
                  </a:schemeClr>
                </a:solidFill>
              </a:rPr>
              <a:t>Blumenau, 2025</a:t>
            </a:r>
            <a:endParaRPr lang="pt-BR" b="1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53FA8E3C-96B7-9C28-A4A6-98B91CCA32C5}"/>
              </a:ext>
            </a:extLst>
          </p:cNvPr>
          <p:cNvSpPr txBox="1"/>
          <p:nvPr/>
        </p:nvSpPr>
        <p:spPr>
          <a:xfrm>
            <a:off x="1024931" y="1427924"/>
            <a:ext cx="1061935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3200" b="1">
                <a:solidFill>
                  <a:schemeClr val="tx2">
                    <a:lumMod val="90000"/>
                    <a:lumOff val="10000"/>
                  </a:schemeClr>
                </a:solidFill>
              </a:rPr>
              <a:t>MÓDULO V – APRESENTAÇÃO DOS RESULTADOS</a:t>
            </a:r>
            <a:endParaRPr lang="pt-BR" sz="320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45198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a 1">
            <a:extLst>
              <a:ext uri="{FF2B5EF4-FFF2-40B4-BE49-F238E27FC236}">
                <a16:creationId xmlns:a16="http://schemas.microsoft.com/office/drawing/2014/main" id="{86DB5BB0-7B31-9CF9-EF2A-0C16E238DA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9934410"/>
              </p:ext>
            </p:extLst>
          </p:nvPr>
        </p:nvGraphicFramePr>
        <p:xfrm>
          <a:off x="1758736" y="1253331"/>
          <a:ext cx="8935784" cy="4351338"/>
        </p:xfrm>
        <a:graphic>
          <a:graphicData uri="http://schemas.openxmlformats.org/drawingml/2006/table">
            <a:tbl>
              <a:tblPr/>
              <a:tblGrid>
                <a:gridCol w="2069685">
                  <a:extLst>
                    <a:ext uri="{9D8B030D-6E8A-4147-A177-3AD203B41FA5}">
                      <a16:colId xmlns:a16="http://schemas.microsoft.com/office/drawing/2014/main" val="3327124375"/>
                    </a:ext>
                  </a:extLst>
                </a:gridCol>
                <a:gridCol w="6866099">
                  <a:extLst>
                    <a:ext uri="{9D8B030D-6E8A-4147-A177-3AD203B41FA5}">
                      <a16:colId xmlns:a16="http://schemas.microsoft.com/office/drawing/2014/main" val="1028816721"/>
                    </a:ext>
                  </a:extLst>
                </a:gridCol>
              </a:tblGrid>
              <a:tr h="31081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1500" b="1">
                          <a:solidFill>
                            <a:srgbClr val="FF0000"/>
                          </a:solidFill>
                        </a:rPr>
                        <a:t>Item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1500" b="1">
                          <a:solidFill>
                            <a:srgbClr val="FF0000"/>
                          </a:solidFill>
                        </a:rPr>
                        <a:t>Informação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0745618"/>
                  </a:ext>
                </a:extLst>
              </a:tr>
              <a:tr h="31081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1500" b="1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Local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15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José Boiteux (Alto Vale do Itajaí). 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6333650"/>
                  </a:ext>
                </a:extLst>
              </a:tr>
              <a:tr h="543917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1500" b="1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Objetivo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15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Contenção de cheias do Itajaí-Açu; operação prioriza redução de impactos em Blumenau. 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9421915"/>
                  </a:ext>
                </a:extLst>
              </a:tr>
              <a:tr h="543917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1500" b="1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Dispositivos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15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2 tulipas com comportas (fechamento sequencial 258→264); 3 descargas de fundo sem comportas. 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81796624"/>
                  </a:ext>
                </a:extLst>
              </a:tr>
              <a:tr h="543917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1500" b="1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Níveis-gatilho (Blumenau)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15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Normal &lt;4 m; Atenção ≥4 m; Alerta ≥6 m; Emergência ≥8 m. 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51684507"/>
                  </a:ext>
                </a:extLst>
              </a:tr>
              <a:tr h="77702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1500" b="1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Regras críticas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15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Fechamento das tulipas condicionado a tendência de nível, chuva observada ≥30 mm (24 h) e previsão ≥30 mm; fechamento obrigatório em Emergência. 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8831897"/>
                  </a:ext>
                </a:extLst>
              </a:tr>
              <a:tr h="543917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1500" b="1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Taxa de enchimento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15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picos até ~0,38 m/h; pós-evento ~0,15 m/h (referência). 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7887146"/>
                  </a:ext>
                </a:extLst>
              </a:tr>
              <a:tr h="77702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1500" b="1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Monitoramento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15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Estação Ponte Adolfo Konder DC-BNU-001; plataforma RESOP; leituras automáticas quando atingidas cotas específicas. 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04084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181823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Mapa&#10;&#10;O conteúdo gerado por IA pode estar incorreto.">
            <a:extLst>
              <a:ext uri="{FF2B5EF4-FFF2-40B4-BE49-F238E27FC236}">
                <a16:creationId xmlns:a16="http://schemas.microsoft.com/office/drawing/2014/main" id="{C0CF184E-5F61-1C98-7A82-7013996E27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1808" y="738752"/>
            <a:ext cx="6941960" cy="4900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8743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a 1">
            <a:extLst>
              <a:ext uri="{FF2B5EF4-FFF2-40B4-BE49-F238E27FC236}">
                <a16:creationId xmlns:a16="http://schemas.microsoft.com/office/drawing/2014/main" id="{892115B1-FA21-93E3-CB3B-B2D634FC79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2360438"/>
              </p:ext>
            </p:extLst>
          </p:nvPr>
        </p:nvGraphicFramePr>
        <p:xfrm>
          <a:off x="993913" y="1411706"/>
          <a:ext cx="10495722" cy="5189761"/>
        </p:xfrm>
        <a:graphic>
          <a:graphicData uri="http://schemas.openxmlformats.org/drawingml/2006/table">
            <a:tbl>
              <a:tblPr/>
              <a:tblGrid>
                <a:gridCol w="1537252">
                  <a:extLst>
                    <a:ext uri="{9D8B030D-6E8A-4147-A177-3AD203B41FA5}">
                      <a16:colId xmlns:a16="http://schemas.microsoft.com/office/drawing/2014/main" val="26278081"/>
                    </a:ext>
                  </a:extLst>
                </a:gridCol>
                <a:gridCol w="2358887">
                  <a:extLst>
                    <a:ext uri="{9D8B030D-6E8A-4147-A177-3AD203B41FA5}">
                      <a16:colId xmlns:a16="http://schemas.microsoft.com/office/drawing/2014/main" val="937579906"/>
                    </a:ext>
                  </a:extLst>
                </a:gridCol>
                <a:gridCol w="6599583">
                  <a:extLst>
                    <a:ext uri="{9D8B030D-6E8A-4147-A177-3AD203B41FA5}">
                      <a16:colId xmlns:a16="http://schemas.microsoft.com/office/drawing/2014/main" val="383630940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1600" b="1">
                          <a:solidFill>
                            <a:srgbClr val="FF0000"/>
                          </a:solidFill>
                        </a:rPr>
                        <a:t>Dimensão</a:t>
                      </a:r>
                      <a:endParaRPr lang="pt-BR" sz="1600">
                        <a:solidFill>
                          <a:srgbClr val="FF0000"/>
                        </a:solidFill>
                      </a:endParaRPr>
                    </a:p>
                  </a:txBody>
                  <a:tcPr marL="34811" marR="34811" marT="17405" marB="174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1600" b="1">
                          <a:solidFill>
                            <a:srgbClr val="FF0000"/>
                          </a:solidFill>
                        </a:rPr>
                        <a:t>Questão Orientadora</a:t>
                      </a:r>
                      <a:endParaRPr lang="pt-BR" sz="1600">
                        <a:solidFill>
                          <a:srgbClr val="FF0000"/>
                        </a:solidFill>
                      </a:endParaRPr>
                    </a:p>
                  </a:txBody>
                  <a:tcPr marL="34811" marR="34811" marT="17405" marB="174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1600" b="1">
                          <a:solidFill>
                            <a:srgbClr val="FF0000"/>
                          </a:solidFill>
                        </a:rPr>
                        <a:t>Definição</a:t>
                      </a:r>
                      <a:endParaRPr lang="pt-BR" sz="1600">
                        <a:solidFill>
                          <a:srgbClr val="FF0000"/>
                        </a:solidFill>
                      </a:endParaRPr>
                    </a:p>
                  </a:txBody>
                  <a:tcPr marL="34811" marR="34811" marT="17405" marB="174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3089725"/>
                  </a:ext>
                </a:extLst>
              </a:tr>
              <a:tr h="55697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1600" b="1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Fenômeno</a:t>
                      </a:r>
                      <a:endParaRPr lang="pt-BR" sz="160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34811" marR="34811" marT="17405" marB="174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16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O que queremos explicar/simular?</a:t>
                      </a:r>
                    </a:p>
                  </a:txBody>
                  <a:tcPr marL="34811" marR="34811" marT="17405" marB="174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16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Simular cenários de operação da barragem e explicar como cada mudança afeta o comportamento hidrológico do rio (nível, vazão, velocidade, risco de inundação).</a:t>
                      </a:r>
                    </a:p>
                  </a:txBody>
                  <a:tcPr marL="34811" marR="34811" marT="17405" marB="174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6662173"/>
                  </a:ext>
                </a:extLst>
              </a:tr>
              <a:tr h="9747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1600" b="1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Fronteiras</a:t>
                      </a:r>
                      <a:endParaRPr lang="pt-BR" sz="160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34811" marR="34811" marT="17405" marB="174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16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Onde? Quando? O que incluir/excluir?</a:t>
                      </a:r>
                    </a:p>
                  </a:txBody>
                  <a:tcPr marL="34811" marR="34811" marT="17405" marB="174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16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Espaço: Barragem Norte de José Boiteux. Tempo: 4 meses (agosto–novembro). Incluir: nível do rio, vazão liberada, velocidade da corrente, áreas de inundação. Excluir: aspectos biológicos, erosões geológicas de longo prazo e impactos socioeconômicos.</a:t>
                      </a:r>
                    </a:p>
                  </a:txBody>
                  <a:tcPr marL="34811" marR="34811" marT="17405" marB="174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0524684"/>
                  </a:ext>
                </a:extLst>
              </a:tr>
              <a:tr h="348107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1600" b="1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Entradas</a:t>
                      </a:r>
                      <a:endParaRPr lang="pt-BR" sz="160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34811" marR="34811" marT="17405" marB="174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16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Quais variáveis externas influenciam?</a:t>
                      </a:r>
                    </a:p>
                  </a:txBody>
                  <a:tcPr marL="34811" marR="34811" marT="17405" marB="174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16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Precipitação, afluentes, temperatura e clima, geologia e solo da bacia, cobertura vegetal.</a:t>
                      </a:r>
                    </a:p>
                  </a:txBody>
                  <a:tcPr marL="34811" marR="34811" marT="17405" marB="174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7458359"/>
                  </a:ext>
                </a:extLst>
              </a:tr>
              <a:tr h="76583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1600" b="1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Processos Internos</a:t>
                      </a:r>
                      <a:endParaRPr lang="pt-BR" sz="160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34811" marR="34811" marT="17405" marB="174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16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Quais mecanismos e limites estruturais?</a:t>
                      </a:r>
                    </a:p>
                  </a:txBody>
                  <a:tcPr marL="34811" marR="34811" marT="17405" marB="174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16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Mecanismos: comportas, vertedouro, canais de desvio, monitoramento. Limites: capacidade máxima, altura, vazão máxima, zona de segurança, limite operacional em cheias.</a:t>
                      </a:r>
                    </a:p>
                  </a:txBody>
                  <a:tcPr marL="34811" marR="34811" marT="17405" marB="174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09124386"/>
                  </a:ext>
                </a:extLst>
              </a:tr>
              <a:tr h="452539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1600" b="1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Saídas</a:t>
                      </a:r>
                      <a:endParaRPr lang="pt-BR" sz="160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34811" marR="34811" marT="17405" marB="174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16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O que resulta da operação?</a:t>
                      </a:r>
                    </a:p>
                  </a:txBody>
                  <a:tcPr marL="34811" marR="34811" marT="17405" marB="174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16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Controle da vazão e nível do rio, impactos ambientais diretos, efeitos sociais e econômicos sobre populações vizinhas.</a:t>
                      </a:r>
                    </a:p>
                  </a:txBody>
                  <a:tcPr marL="34811" marR="34811" marT="17405" marB="174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9496858"/>
                  </a:ext>
                </a:extLst>
              </a:tr>
              <a:tr h="55697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1600" b="1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Contexto Externo</a:t>
                      </a:r>
                      <a:endParaRPr lang="pt-BR" sz="160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34811" marR="34811" marT="17405" marB="174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16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Quais fatores sociais/políticos/institucionais influenciam?</a:t>
                      </a:r>
                    </a:p>
                  </a:txBody>
                  <a:tcPr marL="34811" marR="34811" marT="17405" marB="174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16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Populações ribeirinhas, segurança da comunidade, percepção pública, políticas ambientais, pressões políticas locais.</a:t>
                      </a:r>
                    </a:p>
                  </a:txBody>
                  <a:tcPr marL="34811" marR="34811" marT="17405" marB="174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2425915"/>
                  </a:ext>
                </a:extLst>
              </a:tr>
              <a:tr h="55697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1600" b="1">
                          <a:solidFill>
                            <a:srgbClr val="FF0000"/>
                          </a:solidFill>
                        </a:rPr>
                        <a:t>Hipóteses</a:t>
                      </a:r>
                      <a:endParaRPr lang="pt-BR" sz="1600">
                        <a:solidFill>
                          <a:srgbClr val="FF0000"/>
                        </a:solidFill>
                      </a:endParaRPr>
                    </a:p>
                  </a:txBody>
                  <a:tcPr marL="34811" marR="34811" marT="17405" marB="174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1600">
                          <a:solidFill>
                            <a:srgbClr val="FF0000"/>
                          </a:solidFill>
                        </a:rPr>
                        <a:t>Quais relações causais supomos existir?</a:t>
                      </a:r>
                    </a:p>
                  </a:txBody>
                  <a:tcPr marL="34811" marR="34811" marT="17405" marB="174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1600">
                          <a:solidFill>
                            <a:srgbClr val="FF0000"/>
                          </a:solidFill>
                        </a:rPr>
                        <a:t>- Operação da barragem → comportamento do rio- Condições externas → operação da barragem- Fatores ambientais → impactos ecológicos&lt;</a:t>
                      </a:r>
                      <a:r>
                        <a:rPr lang="pt-BR" sz="1600" err="1">
                          <a:solidFill>
                            <a:srgbClr val="FF0000"/>
                          </a:solidFill>
                        </a:rPr>
                        <a:t>br</a:t>
                      </a:r>
                      <a:endParaRPr lang="pt-BR" sz="1600">
                        <a:solidFill>
                          <a:srgbClr val="FF0000"/>
                        </a:solidFill>
                      </a:endParaRPr>
                    </a:p>
                  </a:txBody>
                  <a:tcPr marL="34811" marR="34811" marT="17405" marB="174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8183462"/>
                  </a:ext>
                </a:extLst>
              </a:tr>
            </a:tbl>
          </a:graphicData>
        </a:graphic>
      </p:graphicFrame>
      <p:sp>
        <p:nvSpPr>
          <p:cNvPr id="4" name="CaixaDeTexto 3">
            <a:extLst>
              <a:ext uri="{FF2B5EF4-FFF2-40B4-BE49-F238E27FC236}">
                <a16:creationId xmlns:a16="http://schemas.microsoft.com/office/drawing/2014/main" id="{62CB2278-DEA4-1A75-AE93-E53E107B87F5}"/>
              </a:ext>
            </a:extLst>
          </p:cNvPr>
          <p:cNvSpPr txBox="1"/>
          <p:nvPr/>
        </p:nvSpPr>
        <p:spPr>
          <a:xfrm>
            <a:off x="2910348" y="1042374"/>
            <a:ext cx="76691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>
                <a:solidFill>
                  <a:schemeClr val="tx2">
                    <a:lumMod val="90000"/>
                    <a:lumOff val="10000"/>
                  </a:schemeClr>
                </a:solidFill>
              </a:rPr>
              <a:t>Quadro – Definição do Sistema de Referência (Represa José Boiteux)</a:t>
            </a:r>
          </a:p>
        </p:txBody>
      </p:sp>
    </p:spTree>
    <p:extLst>
      <p:ext uri="{BB962C8B-B14F-4D97-AF65-F5344CB8AC3E}">
        <p14:creationId xmlns:p14="http://schemas.microsoft.com/office/powerpoint/2010/main" val="673179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72C2EBCC-700B-3C6F-7FA0-986342581C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7671" y="2547552"/>
            <a:ext cx="1378227" cy="1378227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CD70260-2F7C-C000-9C60-906476B5E080}"/>
              </a:ext>
            </a:extLst>
          </p:cNvPr>
          <p:cNvSpPr txBox="1"/>
          <p:nvPr/>
        </p:nvSpPr>
        <p:spPr>
          <a:xfrm>
            <a:off x="5102086" y="3813313"/>
            <a:ext cx="2544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>
                <a:solidFill>
                  <a:schemeClr val="tx2">
                    <a:lumMod val="90000"/>
                    <a:lumOff val="10000"/>
                  </a:schemeClr>
                </a:solidFill>
              </a:rPr>
              <a:t>Operação da Barragem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F37E81B-2A65-D030-EE2B-DE319BA8B927}"/>
              </a:ext>
            </a:extLst>
          </p:cNvPr>
          <p:cNvSpPr txBox="1"/>
          <p:nvPr/>
        </p:nvSpPr>
        <p:spPr>
          <a:xfrm>
            <a:off x="3840296" y="4089738"/>
            <a:ext cx="50093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>
                <a:solidFill>
                  <a:srgbClr val="FF0000"/>
                </a:solidFill>
              </a:rPr>
              <a:t>(Retenção + Abertura de Comportas = Regulação do Regime de Vazão)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F2DB8AEE-0B84-EAE7-6795-ED2FACC24B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8557" y="1149627"/>
            <a:ext cx="821634" cy="821634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9D677FF4-9400-0A3F-B4F9-77C61E315ED2}"/>
              </a:ext>
            </a:extLst>
          </p:cNvPr>
          <p:cNvSpPr txBox="1"/>
          <p:nvPr/>
        </p:nvSpPr>
        <p:spPr>
          <a:xfrm>
            <a:off x="1027043" y="1971261"/>
            <a:ext cx="2504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>
                <a:solidFill>
                  <a:schemeClr val="tx2">
                    <a:lumMod val="90000"/>
                    <a:lumOff val="10000"/>
                  </a:schemeClr>
                </a:solidFill>
              </a:rPr>
              <a:t>Políticas Públicas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8EED9BA6-4325-5966-B041-AB5B69BD89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96102" y="1149627"/>
            <a:ext cx="821635" cy="821635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14B84EFB-0F80-8921-F845-4A0B17043795}"/>
              </a:ext>
            </a:extLst>
          </p:cNvPr>
          <p:cNvSpPr txBox="1"/>
          <p:nvPr/>
        </p:nvSpPr>
        <p:spPr>
          <a:xfrm>
            <a:off x="9329531" y="1971261"/>
            <a:ext cx="1554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>
                <a:solidFill>
                  <a:schemeClr val="tx2">
                    <a:lumMod val="90000"/>
                    <a:lumOff val="10000"/>
                  </a:schemeClr>
                </a:solidFill>
              </a:rPr>
              <a:t>Chuvas</a:t>
            </a:r>
          </a:p>
        </p:txBody>
      </p:sp>
      <p:cxnSp>
        <p:nvCxnSpPr>
          <p:cNvPr id="12" name="Conector de Seta Reta 11">
            <a:extLst>
              <a:ext uri="{FF2B5EF4-FFF2-40B4-BE49-F238E27FC236}">
                <a16:creationId xmlns:a16="http://schemas.microsoft.com/office/drawing/2014/main" id="{813E2203-FF2C-C6AA-4281-78DD2B23333B}"/>
              </a:ext>
            </a:extLst>
          </p:cNvPr>
          <p:cNvCxnSpPr>
            <a:cxnSpLocks/>
            <a:stCxn id="8" idx="2"/>
            <a:endCxn id="4" idx="1"/>
          </p:cNvCxnSpPr>
          <p:nvPr/>
        </p:nvCxnSpPr>
        <p:spPr>
          <a:xfrm>
            <a:off x="2279374" y="2340593"/>
            <a:ext cx="3348297" cy="896073"/>
          </a:xfrm>
          <a:prstGeom prst="straightConnector1">
            <a:avLst/>
          </a:prstGeom>
          <a:ln>
            <a:solidFill>
              <a:schemeClr val="tx2">
                <a:lumMod val="90000"/>
                <a:lumOff val="1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Conector de Seta Reta 12">
            <a:extLst>
              <a:ext uri="{FF2B5EF4-FFF2-40B4-BE49-F238E27FC236}">
                <a16:creationId xmlns:a16="http://schemas.microsoft.com/office/drawing/2014/main" id="{E2250D05-B61D-3EE2-93A7-B400662F172F}"/>
              </a:ext>
            </a:extLst>
          </p:cNvPr>
          <p:cNvCxnSpPr>
            <a:cxnSpLocks/>
            <a:stCxn id="10" idx="2"/>
            <a:endCxn id="4" idx="3"/>
          </p:cNvCxnSpPr>
          <p:nvPr/>
        </p:nvCxnSpPr>
        <p:spPr>
          <a:xfrm flipH="1">
            <a:off x="7005898" y="2340593"/>
            <a:ext cx="3101023" cy="896073"/>
          </a:xfrm>
          <a:prstGeom prst="straightConnector1">
            <a:avLst/>
          </a:prstGeom>
          <a:ln>
            <a:solidFill>
              <a:schemeClr val="tx2">
                <a:lumMod val="90000"/>
                <a:lumOff val="1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Chave Esquerda 18">
            <a:extLst>
              <a:ext uri="{FF2B5EF4-FFF2-40B4-BE49-F238E27FC236}">
                <a16:creationId xmlns:a16="http://schemas.microsoft.com/office/drawing/2014/main" id="{363A0588-CEA1-27C1-4A0D-02A8C88AFD10}"/>
              </a:ext>
            </a:extLst>
          </p:cNvPr>
          <p:cNvSpPr/>
          <p:nvPr/>
        </p:nvSpPr>
        <p:spPr>
          <a:xfrm rot="16200000">
            <a:off x="6046234" y="1841519"/>
            <a:ext cx="541880" cy="5378355"/>
          </a:xfrm>
          <a:prstGeom prst="leftBrace">
            <a:avLst>
              <a:gd name="adj1" fmla="val 0"/>
              <a:gd name="adj2" fmla="val 50000"/>
            </a:avLst>
          </a:prstGeom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C8BFCEF5-B178-F48E-1676-459B8F7FEE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30530" y="4878748"/>
            <a:ext cx="796413" cy="796413"/>
          </a:xfrm>
          <a:prstGeom prst="rect">
            <a:avLst/>
          </a:prstGeom>
        </p:spPr>
      </p:pic>
      <p:sp>
        <p:nvSpPr>
          <p:cNvPr id="21" name="CaixaDeTexto 20">
            <a:extLst>
              <a:ext uri="{FF2B5EF4-FFF2-40B4-BE49-F238E27FC236}">
                <a16:creationId xmlns:a16="http://schemas.microsoft.com/office/drawing/2014/main" id="{4D14EF65-B2C4-7C21-ED64-D411A9020DA1}"/>
              </a:ext>
            </a:extLst>
          </p:cNvPr>
          <p:cNvSpPr txBox="1"/>
          <p:nvPr/>
        </p:nvSpPr>
        <p:spPr>
          <a:xfrm>
            <a:off x="4176822" y="5675161"/>
            <a:ext cx="427992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>
                <a:solidFill>
                  <a:schemeClr val="tx2">
                    <a:lumMod val="90000"/>
                    <a:lumOff val="10000"/>
                  </a:schemeClr>
                </a:solidFill>
              </a:rPr>
              <a:t>Desastre</a:t>
            </a:r>
          </a:p>
          <a:p>
            <a:pPr algn="ctr"/>
            <a:r>
              <a:rPr lang="pt-BR" sz="1200">
                <a:solidFill>
                  <a:srgbClr val="FF0000"/>
                </a:solidFill>
              </a:rPr>
              <a:t>(Intensidade de impactos </a:t>
            </a:r>
            <a:r>
              <a:rPr lang="pt-BR" sz="1200" err="1">
                <a:solidFill>
                  <a:srgbClr val="FF0000"/>
                </a:solidFill>
              </a:rPr>
              <a:t>socioecômicos</a:t>
            </a:r>
            <a:r>
              <a:rPr lang="pt-BR" sz="1200">
                <a:solidFill>
                  <a:srgbClr val="FF0000"/>
                </a:solidFill>
              </a:rPr>
              <a:t> das enchentes)</a:t>
            </a:r>
          </a:p>
        </p:txBody>
      </p:sp>
    </p:spTree>
    <p:extLst>
      <p:ext uri="{BB962C8B-B14F-4D97-AF65-F5344CB8AC3E}">
        <p14:creationId xmlns:p14="http://schemas.microsoft.com/office/powerpoint/2010/main" val="12257103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278F852D-4A92-2F5C-5CBC-F5E6166CD0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5133" y="675978"/>
            <a:ext cx="6043184" cy="1546994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3BB95E59-9E14-5262-394F-D568641C9F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7147" y="2425735"/>
            <a:ext cx="7299155" cy="3853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9511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AF965263-B22F-970A-E8CE-23439F909F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072" y="1879041"/>
            <a:ext cx="6267682" cy="3815111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79918B34-5098-8C64-6632-1E03BD643A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0910" y="1879041"/>
            <a:ext cx="4725018" cy="3815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589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a 1">
            <a:extLst>
              <a:ext uri="{FF2B5EF4-FFF2-40B4-BE49-F238E27FC236}">
                <a16:creationId xmlns:a16="http://schemas.microsoft.com/office/drawing/2014/main" id="{95AC2812-4C31-1B68-A59C-011479F12A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0878396"/>
              </p:ext>
            </p:extLst>
          </p:nvPr>
        </p:nvGraphicFramePr>
        <p:xfrm>
          <a:off x="258096" y="2131437"/>
          <a:ext cx="11235813" cy="3291840"/>
        </p:xfrm>
        <a:graphic>
          <a:graphicData uri="http://schemas.openxmlformats.org/drawingml/2006/table">
            <a:tbl>
              <a:tblPr/>
              <a:tblGrid>
                <a:gridCol w="3663852">
                  <a:extLst>
                    <a:ext uri="{9D8B030D-6E8A-4147-A177-3AD203B41FA5}">
                      <a16:colId xmlns:a16="http://schemas.microsoft.com/office/drawing/2014/main" val="3775658219"/>
                    </a:ext>
                  </a:extLst>
                </a:gridCol>
                <a:gridCol w="3826690">
                  <a:extLst>
                    <a:ext uri="{9D8B030D-6E8A-4147-A177-3AD203B41FA5}">
                      <a16:colId xmlns:a16="http://schemas.microsoft.com/office/drawing/2014/main" val="3933086174"/>
                    </a:ext>
                  </a:extLst>
                </a:gridCol>
                <a:gridCol w="3745271">
                  <a:extLst>
                    <a:ext uri="{9D8B030D-6E8A-4147-A177-3AD203B41FA5}">
                      <a16:colId xmlns:a16="http://schemas.microsoft.com/office/drawing/2014/main" val="349600689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b="1">
                          <a:solidFill>
                            <a:srgbClr val="FF0000"/>
                          </a:solidFill>
                        </a:rPr>
                        <a:t>Entrada</a:t>
                      </a:r>
                      <a:endParaRPr lang="pt-BR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b="1">
                          <a:solidFill>
                            <a:srgbClr val="FF0000"/>
                          </a:solidFill>
                        </a:rPr>
                        <a:t>Processo</a:t>
                      </a:r>
                      <a:endParaRPr lang="pt-BR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b="1">
                          <a:solidFill>
                            <a:srgbClr val="FF0000"/>
                          </a:solidFill>
                        </a:rPr>
                        <a:t>Saída</a:t>
                      </a:r>
                      <a:endParaRPr lang="pt-BR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70037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b="1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Chuva</a:t>
                      </a:r>
                      <a:endParaRPr lang="pt-BR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Retenção ou liberação de água pela barragem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Vazão liberada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421015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b="1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Demanda de água</a:t>
                      </a:r>
                      <a:endParaRPr lang="pt-BR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Controle do volume do reservatório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Velocidade da corrente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86617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b="1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Volume afluente em períodos de cheia</a:t>
                      </a:r>
                      <a:endParaRPr lang="pt-BR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Abertura das comportas e gestão do fluxo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Controle de cheias e inundações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14811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b="1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Fatores sociais/políticos</a:t>
                      </a:r>
                      <a:endParaRPr lang="pt-BR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Gestão participativa e ajustes operacionais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Impactos sociais e econômicos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37156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b="1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Condições climáticas e ambientais</a:t>
                      </a:r>
                      <a:endParaRPr lang="pt-BR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Monitoramento contínuo e adaptação estrutural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Redução de riscos de inundação, segurança da população a jusante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1841281"/>
                  </a:ext>
                </a:extLst>
              </a:tr>
            </a:tbl>
          </a:graphicData>
        </a:graphic>
      </p:graphicFrame>
      <p:sp>
        <p:nvSpPr>
          <p:cNvPr id="4" name="CaixaDeTexto 3">
            <a:extLst>
              <a:ext uri="{FF2B5EF4-FFF2-40B4-BE49-F238E27FC236}">
                <a16:creationId xmlns:a16="http://schemas.microsoft.com/office/drawing/2014/main" id="{9E2902AA-977C-B982-B2E3-82176C2ED75B}"/>
              </a:ext>
            </a:extLst>
          </p:cNvPr>
          <p:cNvSpPr txBox="1"/>
          <p:nvPr/>
        </p:nvSpPr>
        <p:spPr>
          <a:xfrm>
            <a:off x="2193821" y="1762105"/>
            <a:ext cx="73643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b="1">
                <a:solidFill>
                  <a:schemeClr val="tx2">
                    <a:lumMod val="90000"/>
                    <a:lumOff val="10000"/>
                  </a:schemeClr>
                </a:solidFill>
              </a:rPr>
              <a:t>Quadro Síntese – Sistema de Referência (Represa José Boiteux)</a:t>
            </a:r>
          </a:p>
        </p:txBody>
      </p:sp>
    </p:spTree>
    <p:extLst>
      <p:ext uri="{BB962C8B-B14F-4D97-AF65-F5344CB8AC3E}">
        <p14:creationId xmlns:p14="http://schemas.microsoft.com/office/powerpoint/2010/main" val="34267956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5BDC91-2FCE-09CB-FD28-AF0E9928E2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2C6323E4-C317-A59F-FC49-67536FDE4C4C}"/>
              </a:ext>
            </a:extLst>
          </p:cNvPr>
          <p:cNvSpPr txBox="1"/>
          <p:nvPr/>
        </p:nvSpPr>
        <p:spPr>
          <a:xfrm>
            <a:off x="2938706" y="3013069"/>
            <a:ext cx="72124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>
                <a:solidFill>
                  <a:schemeClr val="tx2">
                    <a:lumMod val="90000"/>
                    <a:lumOff val="10000"/>
                  </a:schemeClr>
                </a:solidFill>
              </a:rPr>
              <a:t>17.3 – Modelagem (M)</a:t>
            </a:r>
          </a:p>
        </p:txBody>
      </p:sp>
    </p:spTree>
    <p:extLst>
      <p:ext uri="{BB962C8B-B14F-4D97-AF65-F5344CB8AC3E}">
        <p14:creationId xmlns:p14="http://schemas.microsoft.com/office/powerpoint/2010/main" val="22059150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E618911F-C30D-EE7A-E712-E08E56536012}"/>
              </a:ext>
            </a:extLst>
          </p:cNvPr>
          <p:cNvSpPr/>
          <p:nvPr/>
        </p:nvSpPr>
        <p:spPr>
          <a:xfrm>
            <a:off x="880796" y="631371"/>
            <a:ext cx="1630018" cy="816429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>
                <a:solidFill>
                  <a:schemeClr val="bg1"/>
                </a:solidFill>
              </a:rPr>
              <a:t>1. Identificação</a:t>
            </a: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39AB7694-572B-A7B5-F667-35D85E86B910}"/>
              </a:ext>
            </a:extLst>
          </p:cNvPr>
          <p:cNvSpPr/>
          <p:nvPr/>
        </p:nvSpPr>
        <p:spPr>
          <a:xfrm>
            <a:off x="3519398" y="615043"/>
            <a:ext cx="4565373" cy="881744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>
                <a:solidFill>
                  <a:schemeClr val="bg1"/>
                </a:solidFill>
              </a:rPr>
              <a:t>Artigos identificados por meio de busca em banco de dados:</a:t>
            </a:r>
          </a:p>
          <a:p>
            <a:pPr algn="ctr"/>
            <a:r>
              <a:rPr lang="pt-BR" sz="1200">
                <a:solidFill>
                  <a:schemeClr val="bg1"/>
                </a:solidFill>
              </a:rPr>
              <a:t> Web of Science (n= )</a:t>
            </a:r>
          </a:p>
          <a:p>
            <a:pPr algn="ctr"/>
            <a:r>
              <a:rPr lang="pt-BR" sz="1200">
                <a:solidFill>
                  <a:schemeClr val="bg1"/>
                </a:solidFill>
              </a:rPr>
              <a:t>Scopus (n= )</a:t>
            </a:r>
          </a:p>
          <a:p>
            <a:pPr algn="ctr"/>
            <a:r>
              <a:rPr lang="pt-BR" sz="1200">
                <a:solidFill>
                  <a:schemeClr val="bg1"/>
                </a:solidFill>
              </a:rPr>
              <a:t>IEEE(n= )</a:t>
            </a: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E6598904-72E3-BD06-D0C1-7204C26C27B5}"/>
              </a:ext>
            </a:extLst>
          </p:cNvPr>
          <p:cNvSpPr/>
          <p:nvPr/>
        </p:nvSpPr>
        <p:spPr>
          <a:xfrm>
            <a:off x="9093355" y="615043"/>
            <a:ext cx="1630018" cy="881744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>
                <a:solidFill>
                  <a:schemeClr val="bg1"/>
                </a:solidFill>
              </a:rPr>
              <a:t>Termos de pesquisa aplicados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81A9D67D-8C61-D8A9-FD31-999B9D6AE17C}"/>
              </a:ext>
            </a:extLst>
          </p:cNvPr>
          <p:cNvCxnSpPr>
            <a:cxnSpLocks/>
            <a:stCxn id="4" idx="1"/>
            <a:endCxn id="3" idx="3"/>
          </p:cNvCxnSpPr>
          <p:nvPr/>
        </p:nvCxnSpPr>
        <p:spPr>
          <a:xfrm flipH="1">
            <a:off x="8084771" y="1055915"/>
            <a:ext cx="1008584" cy="0"/>
          </a:xfrm>
          <a:prstGeom prst="straightConnector1">
            <a:avLst/>
          </a:prstGeom>
          <a:ln>
            <a:solidFill>
              <a:schemeClr val="tx2">
                <a:lumMod val="90000"/>
                <a:lumOff val="10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00F98B93-4D54-1C0D-BF17-AD5B905C914D}"/>
              </a:ext>
            </a:extLst>
          </p:cNvPr>
          <p:cNvSpPr/>
          <p:nvPr/>
        </p:nvSpPr>
        <p:spPr>
          <a:xfrm>
            <a:off x="3519398" y="1779815"/>
            <a:ext cx="4565373" cy="881744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>
                <a:solidFill>
                  <a:schemeClr val="bg1"/>
                </a:solidFill>
              </a:rPr>
              <a:t> Web of Science (n= )</a:t>
            </a:r>
          </a:p>
          <a:p>
            <a:pPr algn="ctr"/>
            <a:r>
              <a:rPr lang="pt-BR" sz="1200">
                <a:solidFill>
                  <a:schemeClr val="bg1"/>
                </a:solidFill>
              </a:rPr>
              <a:t>Scopus (n= )</a:t>
            </a:r>
          </a:p>
          <a:p>
            <a:pPr algn="ctr"/>
            <a:r>
              <a:rPr lang="pt-BR" sz="1200">
                <a:solidFill>
                  <a:schemeClr val="bg1"/>
                </a:solidFill>
              </a:rPr>
              <a:t>IEEE(n= )</a:t>
            </a:r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12AD511C-C129-57CB-751D-E2D4854AB865}"/>
              </a:ext>
            </a:extLst>
          </p:cNvPr>
          <p:cNvSpPr/>
          <p:nvPr/>
        </p:nvSpPr>
        <p:spPr>
          <a:xfrm>
            <a:off x="9093355" y="1801589"/>
            <a:ext cx="1630018" cy="865414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>
                <a:solidFill>
                  <a:schemeClr val="bg1"/>
                </a:solidFill>
              </a:rPr>
              <a:t>Termos de pesquisa aplicados</a:t>
            </a:r>
          </a:p>
          <a:p>
            <a:pPr algn="ctr"/>
            <a:r>
              <a:rPr lang="pt-BR" sz="1200">
                <a:solidFill>
                  <a:schemeClr val="bg1"/>
                </a:solidFill>
              </a:rPr>
              <a:t>(#1 &amp; 2)</a:t>
            </a:r>
          </a:p>
        </p:txBody>
      </p:sp>
      <p:cxnSp>
        <p:nvCxnSpPr>
          <p:cNvPr id="14" name="Conector de Seta Reta 13">
            <a:extLst>
              <a:ext uri="{FF2B5EF4-FFF2-40B4-BE49-F238E27FC236}">
                <a16:creationId xmlns:a16="http://schemas.microsoft.com/office/drawing/2014/main" id="{3A10F3A3-7629-F2B0-1488-2523ABBDC592}"/>
              </a:ext>
            </a:extLst>
          </p:cNvPr>
          <p:cNvCxnSpPr>
            <a:cxnSpLocks/>
            <a:stCxn id="11" idx="1"/>
            <a:endCxn id="10" idx="3"/>
          </p:cNvCxnSpPr>
          <p:nvPr/>
        </p:nvCxnSpPr>
        <p:spPr>
          <a:xfrm flipH="1" flipV="1">
            <a:off x="8084771" y="2220687"/>
            <a:ext cx="1008584" cy="13609"/>
          </a:xfrm>
          <a:prstGeom prst="straightConnector1">
            <a:avLst/>
          </a:prstGeom>
          <a:ln>
            <a:solidFill>
              <a:schemeClr val="tx2">
                <a:lumMod val="90000"/>
                <a:lumOff val="10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onector de Seta Reta 16">
            <a:extLst>
              <a:ext uri="{FF2B5EF4-FFF2-40B4-BE49-F238E27FC236}">
                <a16:creationId xmlns:a16="http://schemas.microsoft.com/office/drawing/2014/main" id="{6F2A046C-011B-C34E-4E6E-95FAA8792570}"/>
              </a:ext>
            </a:extLst>
          </p:cNvPr>
          <p:cNvCxnSpPr>
            <a:cxnSpLocks/>
            <a:stCxn id="3" idx="2"/>
            <a:endCxn id="10" idx="0"/>
          </p:cNvCxnSpPr>
          <p:nvPr/>
        </p:nvCxnSpPr>
        <p:spPr>
          <a:xfrm>
            <a:off x="5802085" y="1496787"/>
            <a:ext cx="0" cy="283028"/>
          </a:xfrm>
          <a:prstGeom prst="straightConnector1">
            <a:avLst/>
          </a:prstGeom>
          <a:ln>
            <a:solidFill>
              <a:schemeClr val="tx2">
                <a:lumMod val="90000"/>
                <a:lumOff val="10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29249F0A-4331-C15E-48DB-518EF9D8AF30}"/>
              </a:ext>
            </a:extLst>
          </p:cNvPr>
          <p:cNvSpPr/>
          <p:nvPr/>
        </p:nvSpPr>
        <p:spPr>
          <a:xfrm>
            <a:off x="880796" y="2960914"/>
            <a:ext cx="1630018" cy="881744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>
                <a:solidFill>
                  <a:schemeClr val="tx2">
                    <a:lumMod val="90000"/>
                    <a:lumOff val="10000"/>
                  </a:schemeClr>
                </a:solidFill>
              </a:rPr>
              <a:t>2. Triagem</a:t>
            </a:r>
          </a:p>
        </p:txBody>
      </p: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C402D7CE-3D8B-6D50-EBC5-1750F01D5CF8}"/>
              </a:ext>
            </a:extLst>
          </p:cNvPr>
          <p:cNvSpPr/>
          <p:nvPr/>
        </p:nvSpPr>
        <p:spPr>
          <a:xfrm>
            <a:off x="3519398" y="2944586"/>
            <a:ext cx="4565373" cy="881744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>
                <a:solidFill>
                  <a:schemeClr val="tx2">
                    <a:lumMod val="90000"/>
                    <a:lumOff val="10000"/>
                  </a:schemeClr>
                </a:solidFill>
              </a:rPr>
              <a:t>Artigos selecionados para triagem de resumos (n= )</a:t>
            </a:r>
          </a:p>
        </p:txBody>
      </p: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96B2F14A-C8B4-58F8-4704-DC79DCB6054C}"/>
              </a:ext>
            </a:extLst>
          </p:cNvPr>
          <p:cNvSpPr/>
          <p:nvPr/>
        </p:nvSpPr>
        <p:spPr>
          <a:xfrm>
            <a:off x="9172277" y="2944586"/>
            <a:ext cx="1630018" cy="881744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>
                <a:solidFill>
                  <a:schemeClr val="tx2">
                    <a:lumMod val="90000"/>
                    <a:lumOff val="10000"/>
                  </a:schemeClr>
                </a:solidFill>
              </a:rPr>
              <a:t>Duplicados removidos</a:t>
            </a:r>
          </a:p>
        </p:txBody>
      </p:sp>
      <p:cxnSp>
        <p:nvCxnSpPr>
          <p:cNvPr id="23" name="Conector de Seta Reta 22">
            <a:extLst>
              <a:ext uri="{FF2B5EF4-FFF2-40B4-BE49-F238E27FC236}">
                <a16:creationId xmlns:a16="http://schemas.microsoft.com/office/drawing/2014/main" id="{2976A488-BB4A-A4F2-558D-6E54C8C9E45C}"/>
              </a:ext>
            </a:extLst>
          </p:cNvPr>
          <p:cNvCxnSpPr>
            <a:cxnSpLocks/>
            <a:stCxn id="22" idx="1"/>
          </p:cNvCxnSpPr>
          <p:nvPr/>
        </p:nvCxnSpPr>
        <p:spPr>
          <a:xfrm flipH="1">
            <a:off x="8242615" y="3385458"/>
            <a:ext cx="929662" cy="0"/>
          </a:xfrm>
          <a:prstGeom prst="straightConnector1">
            <a:avLst/>
          </a:prstGeom>
          <a:ln>
            <a:solidFill>
              <a:schemeClr val="tx2">
                <a:lumMod val="90000"/>
                <a:lumOff val="10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tângulo: Cantos Arredondados 23">
            <a:extLst>
              <a:ext uri="{FF2B5EF4-FFF2-40B4-BE49-F238E27FC236}">
                <a16:creationId xmlns:a16="http://schemas.microsoft.com/office/drawing/2014/main" id="{48752AC9-1EFF-644F-1430-281D29146D4F}"/>
              </a:ext>
            </a:extLst>
          </p:cNvPr>
          <p:cNvSpPr/>
          <p:nvPr/>
        </p:nvSpPr>
        <p:spPr>
          <a:xfrm>
            <a:off x="880796" y="4125685"/>
            <a:ext cx="1630018" cy="881744"/>
          </a:xfrm>
          <a:prstGeom prst="round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>
                <a:solidFill>
                  <a:schemeClr val="tx2">
                    <a:lumMod val="90000"/>
                    <a:lumOff val="10000"/>
                  </a:schemeClr>
                </a:solidFill>
              </a:rPr>
              <a:t>3. Eligibilidade</a:t>
            </a:r>
          </a:p>
        </p:txBody>
      </p:sp>
      <p:sp>
        <p:nvSpPr>
          <p:cNvPr id="26" name="Retângulo: Cantos Arredondados 25">
            <a:extLst>
              <a:ext uri="{FF2B5EF4-FFF2-40B4-BE49-F238E27FC236}">
                <a16:creationId xmlns:a16="http://schemas.microsoft.com/office/drawing/2014/main" id="{C9B3F532-4FAE-11A2-4749-49328AA1E632}"/>
              </a:ext>
            </a:extLst>
          </p:cNvPr>
          <p:cNvSpPr/>
          <p:nvPr/>
        </p:nvSpPr>
        <p:spPr>
          <a:xfrm>
            <a:off x="3519398" y="4125685"/>
            <a:ext cx="4565373" cy="881744"/>
          </a:xfrm>
          <a:prstGeom prst="round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>
                <a:solidFill>
                  <a:schemeClr val="tx2">
                    <a:lumMod val="90000"/>
                    <a:lumOff val="10000"/>
                  </a:schemeClr>
                </a:solidFill>
              </a:rPr>
              <a:t>Artigos de texto completo avaliados para elegibilidade (n= )</a:t>
            </a:r>
          </a:p>
        </p:txBody>
      </p:sp>
      <p:sp>
        <p:nvSpPr>
          <p:cNvPr id="27" name="Retângulo: Cantos Arredondados 26">
            <a:extLst>
              <a:ext uri="{FF2B5EF4-FFF2-40B4-BE49-F238E27FC236}">
                <a16:creationId xmlns:a16="http://schemas.microsoft.com/office/drawing/2014/main" id="{F9EF43DD-005E-54BF-84C0-3FD447102B32}"/>
              </a:ext>
            </a:extLst>
          </p:cNvPr>
          <p:cNvSpPr/>
          <p:nvPr/>
        </p:nvSpPr>
        <p:spPr>
          <a:xfrm>
            <a:off x="9172277" y="4125685"/>
            <a:ext cx="1630018" cy="881744"/>
          </a:xfrm>
          <a:prstGeom prst="round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>
                <a:solidFill>
                  <a:schemeClr val="tx2">
                    <a:lumMod val="90000"/>
                    <a:lumOff val="10000"/>
                  </a:schemeClr>
                </a:solidFill>
              </a:rPr>
              <a:t>Artigos excluídos: não atenderam aos critérios de inclusão (#3, 4 e 5)</a:t>
            </a:r>
          </a:p>
        </p:txBody>
      </p:sp>
      <p:cxnSp>
        <p:nvCxnSpPr>
          <p:cNvPr id="28" name="Conector de Seta Reta 27">
            <a:extLst>
              <a:ext uri="{FF2B5EF4-FFF2-40B4-BE49-F238E27FC236}">
                <a16:creationId xmlns:a16="http://schemas.microsoft.com/office/drawing/2014/main" id="{01E4EBD7-52F5-C7B3-CC1B-7F4F305BC494}"/>
              </a:ext>
            </a:extLst>
          </p:cNvPr>
          <p:cNvCxnSpPr>
            <a:cxnSpLocks/>
            <a:stCxn id="10" idx="2"/>
            <a:endCxn id="21" idx="0"/>
          </p:cNvCxnSpPr>
          <p:nvPr/>
        </p:nvCxnSpPr>
        <p:spPr>
          <a:xfrm>
            <a:off x="5802085" y="2661559"/>
            <a:ext cx="0" cy="283027"/>
          </a:xfrm>
          <a:prstGeom prst="straightConnector1">
            <a:avLst/>
          </a:prstGeom>
          <a:ln>
            <a:solidFill>
              <a:schemeClr val="tx2">
                <a:lumMod val="90000"/>
                <a:lumOff val="10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Conector de Seta Reta 30">
            <a:extLst>
              <a:ext uri="{FF2B5EF4-FFF2-40B4-BE49-F238E27FC236}">
                <a16:creationId xmlns:a16="http://schemas.microsoft.com/office/drawing/2014/main" id="{4C6F9E7B-278E-EC7F-0259-231ED8217010}"/>
              </a:ext>
            </a:extLst>
          </p:cNvPr>
          <p:cNvCxnSpPr>
            <a:cxnSpLocks/>
            <a:stCxn id="21" idx="2"/>
            <a:endCxn id="26" idx="0"/>
          </p:cNvCxnSpPr>
          <p:nvPr/>
        </p:nvCxnSpPr>
        <p:spPr>
          <a:xfrm>
            <a:off x="5802085" y="3826330"/>
            <a:ext cx="0" cy="299355"/>
          </a:xfrm>
          <a:prstGeom prst="straightConnector1">
            <a:avLst/>
          </a:prstGeom>
          <a:ln>
            <a:solidFill>
              <a:schemeClr val="tx2">
                <a:lumMod val="90000"/>
                <a:lumOff val="10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Conector de Seta Reta 34">
            <a:extLst>
              <a:ext uri="{FF2B5EF4-FFF2-40B4-BE49-F238E27FC236}">
                <a16:creationId xmlns:a16="http://schemas.microsoft.com/office/drawing/2014/main" id="{269D0BAB-A3ED-BAEE-B2BE-A40F01B772AA}"/>
              </a:ext>
            </a:extLst>
          </p:cNvPr>
          <p:cNvCxnSpPr>
            <a:cxnSpLocks/>
            <a:stCxn id="27" idx="1"/>
            <a:endCxn id="26" idx="3"/>
          </p:cNvCxnSpPr>
          <p:nvPr/>
        </p:nvCxnSpPr>
        <p:spPr>
          <a:xfrm flipH="1">
            <a:off x="8084771" y="4566557"/>
            <a:ext cx="1087506" cy="0"/>
          </a:xfrm>
          <a:prstGeom prst="straightConnector1">
            <a:avLst/>
          </a:prstGeom>
          <a:ln>
            <a:solidFill>
              <a:schemeClr val="tx2">
                <a:lumMod val="90000"/>
                <a:lumOff val="10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Retângulo: Cantos Arredondados 37">
            <a:extLst>
              <a:ext uri="{FF2B5EF4-FFF2-40B4-BE49-F238E27FC236}">
                <a16:creationId xmlns:a16="http://schemas.microsoft.com/office/drawing/2014/main" id="{13B59E7E-6D6E-4C1E-C083-E0655AB6DF9F}"/>
              </a:ext>
            </a:extLst>
          </p:cNvPr>
          <p:cNvSpPr/>
          <p:nvPr/>
        </p:nvSpPr>
        <p:spPr>
          <a:xfrm>
            <a:off x="880796" y="5306784"/>
            <a:ext cx="1630018" cy="881744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>
                <a:solidFill>
                  <a:schemeClr val="tx2">
                    <a:lumMod val="90000"/>
                    <a:lumOff val="10000"/>
                  </a:schemeClr>
                </a:solidFill>
              </a:rPr>
              <a:t>4. Incluídos</a:t>
            </a:r>
          </a:p>
        </p:txBody>
      </p:sp>
      <p:sp>
        <p:nvSpPr>
          <p:cNvPr id="39" name="Retângulo: Cantos Arredondados 38">
            <a:extLst>
              <a:ext uri="{FF2B5EF4-FFF2-40B4-BE49-F238E27FC236}">
                <a16:creationId xmlns:a16="http://schemas.microsoft.com/office/drawing/2014/main" id="{02DB279C-DA3F-81C6-D407-C6F2DA79A9F6}"/>
              </a:ext>
            </a:extLst>
          </p:cNvPr>
          <p:cNvSpPr/>
          <p:nvPr/>
        </p:nvSpPr>
        <p:spPr>
          <a:xfrm>
            <a:off x="3519398" y="5306784"/>
            <a:ext cx="4565373" cy="881744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>
                <a:solidFill>
                  <a:schemeClr val="tx2">
                    <a:lumMod val="90000"/>
                    <a:lumOff val="10000"/>
                  </a:schemeClr>
                </a:solidFill>
              </a:rPr>
              <a:t>Estudos elegíveis incluídos na revisão final (n= )</a:t>
            </a:r>
          </a:p>
        </p:txBody>
      </p:sp>
    </p:spTree>
    <p:extLst>
      <p:ext uri="{BB962C8B-B14F-4D97-AF65-F5344CB8AC3E}">
        <p14:creationId xmlns:p14="http://schemas.microsoft.com/office/powerpoint/2010/main" val="18694624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4045A200-C141-31C9-2A12-DCFC9C36A9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0562" y="794734"/>
            <a:ext cx="8230876" cy="5827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1389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F3287DDF-4E13-5AEC-D50F-AB4A91E78CB8}"/>
              </a:ext>
            </a:extLst>
          </p:cNvPr>
          <p:cNvSpPr txBox="1"/>
          <p:nvPr/>
        </p:nvSpPr>
        <p:spPr>
          <a:xfrm>
            <a:off x="3816626" y="3105834"/>
            <a:ext cx="45587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>
                <a:solidFill>
                  <a:schemeClr val="tx2">
                    <a:lumMod val="90000"/>
                    <a:lumOff val="10000"/>
                  </a:schemeClr>
                </a:solidFill>
              </a:rPr>
              <a:t>17.1 - Definições</a:t>
            </a:r>
          </a:p>
        </p:txBody>
      </p:sp>
    </p:spTree>
    <p:extLst>
      <p:ext uri="{BB962C8B-B14F-4D97-AF65-F5344CB8AC3E}">
        <p14:creationId xmlns:p14="http://schemas.microsoft.com/office/powerpoint/2010/main" val="8918659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6379C185-31AC-1545-F434-912CD62BC8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9904" y="585873"/>
            <a:ext cx="8750618" cy="5900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451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63ED99-BC8C-9470-AA3A-A0AD8DEE4E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683CC515-ECF9-A8EF-3931-AE8984A7C247}"/>
              </a:ext>
            </a:extLst>
          </p:cNvPr>
          <p:cNvSpPr txBox="1"/>
          <p:nvPr/>
        </p:nvSpPr>
        <p:spPr>
          <a:xfrm>
            <a:off x="575187" y="1184724"/>
            <a:ext cx="11041626" cy="397031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>
            <a:spAutoFit/>
          </a:bodyPr>
          <a:lstStyle/>
          <a:p>
            <a:pPr algn="just"/>
            <a:r>
              <a:rPr lang="pt-BR">
                <a:solidFill>
                  <a:schemeClr val="tx2">
                    <a:lumMod val="90000"/>
                    <a:lumOff val="10000"/>
                  </a:schemeClr>
                </a:solidFill>
              </a:rPr>
              <a:t>A simulação representa o funcionamento da Barragem de José Boiteux e seus efeitos na mitigação de enchentes no Médio e Baixo Vale do Itajaí. O sistema é estruturado em três níveis: </a:t>
            </a:r>
          </a:p>
          <a:p>
            <a:pPr marL="342900" indent="-342900" algn="just">
              <a:buAutoNum type="arabicParenBoth"/>
            </a:pPr>
            <a:r>
              <a:rPr lang="pt-BR">
                <a:solidFill>
                  <a:schemeClr val="tx2">
                    <a:lumMod val="90000"/>
                    <a:lumOff val="10000"/>
                  </a:schemeClr>
                </a:solidFill>
              </a:rPr>
              <a:t>condições externas, que englobam os fatores climáticos, o regime hidrológico da bacia do Rio Hercílio e as variáveis sociopolíticas;</a:t>
            </a:r>
          </a:p>
          <a:p>
            <a:pPr marL="342900" indent="-342900" algn="just">
              <a:buAutoNum type="arabicParenBoth"/>
            </a:pPr>
            <a:r>
              <a:rPr lang="pt-BR">
                <a:solidFill>
                  <a:schemeClr val="tx2">
                    <a:lumMod val="90000"/>
                    <a:lumOff val="10000"/>
                  </a:schemeClr>
                </a:solidFill>
              </a:rPr>
              <a:t>processos internos da barragem, responsáveis pela retenção temporária de água, monitoramento técnico e operação de comportas; </a:t>
            </a:r>
          </a:p>
          <a:p>
            <a:pPr marL="342900" indent="-342900" algn="just">
              <a:buAutoNum type="arabicParenBoth"/>
            </a:pPr>
            <a:r>
              <a:rPr lang="pt-BR">
                <a:solidFill>
                  <a:schemeClr val="tx2">
                    <a:lumMod val="90000"/>
                    <a:lumOff val="10000"/>
                  </a:schemeClr>
                </a:solidFill>
              </a:rPr>
              <a:t>efeitos resultantes, expressos na regulação da vazão, na redução do nível do rio e na mitigação dos impactos sobre as comunidades a jusante. </a:t>
            </a:r>
          </a:p>
          <a:p>
            <a:pPr algn="just"/>
            <a:r>
              <a:rPr lang="pt-BR">
                <a:solidFill>
                  <a:schemeClr val="tx2">
                    <a:lumMod val="90000"/>
                    <a:lumOff val="10000"/>
                  </a:schemeClr>
                </a:solidFill>
              </a:rPr>
              <a:t>A simulação permite testar a hipótese de que uma operação mais eficiente da barragem — caracterizada por decisões técnicas oportunas e gestão coordenada — reduz significativamente os impactos sociais e econômicos das enchentes. O modelo computacional traduz essa relação por meio de parâmetros ajustáveis de precipitação, capacidade de armazenamento e tempo de resposta operacional, possibilitando observar cenários alternativos de controle hídrico e avaliar a sensibilidade do sistema a variações climáticas e institucionais.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32B22A2E-F538-466B-A01F-17FE3AFF5ABD}"/>
              </a:ext>
            </a:extLst>
          </p:cNvPr>
          <p:cNvSpPr txBox="1"/>
          <p:nvPr/>
        </p:nvSpPr>
        <p:spPr>
          <a:xfrm>
            <a:off x="575187" y="629264"/>
            <a:ext cx="3382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>
                <a:solidFill>
                  <a:srgbClr val="FF0000"/>
                </a:solidFill>
              </a:rPr>
              <a:t>Etapa 1 - Modelo Discursivo</a:t>
            </a:r>
          </a:p>
        </p:txBody>
      </p:sp>
    </p:spTree>
    <p:extLst>
      <p:ext uri="{BB962C8B-B14F-4D97-AF65-F5344CB8AC3E}">
        <p14:creationId xmlns:p14="http://schemas.microsoft.com/office/powerpoint/2010/main" val="15628453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AA00FD-12BF-F275-6AA4-3A78568D79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46AD3637-42C3-1C88-3051-14AF4DCDE8D2}"/>
              </a:ext>
            </a:extLst>
          </p:cNvPr>
          <p:cNvSpPr/>
          <p:nvPr/>
        </p:nvSpPr>
        <p:spPr>
          <a:xfrm>
            <a:off x="265470" y="2079830"/>
            <a:ext cx="1435509" cy="727587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b="1"/>
              <a:t>Chuvas Intensas</a:t>
            </a: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102D123C-78FF-A907-8C0C-E119EDD3EA31}"/>
              </a:ext>
            </a:extLst>
          </p:cNvPr>
          <p:cNvSpPr/>
          <p:nvPr/>
        </p:nvSpPr>
        <p:spPr>
          <a:xfrm>
            <a:off x="265470" y="3077805"/>
            <a:ext cx="1435509" cy="727587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b="1"/>
              <a:t>Regime Hidrológico</a:t>
            </a:r>
          </a:p>
          <a:p>
            <a:pPr algn="ctr"/>
            <a:r>
              <a:rPr lang="pt-BR" sz="1200" b="1"/>
              <a:t>(Bacia Rio Hercílio)</a:t>
            </a: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FBCC8F2F-D096-76AB-5BD4-AD2EB36AB70A}"/>
              </a:ext>
            </a:extLst>
          </p:cNvPr>
          <p:cNvSpPr/>
          <p:nvPr/>
        </p:nvSpPr>
        <p:spPr>
          <a:xfrm>
            <a:off x="265470" y="1062189"/>
            <a:ext cx="1435509" cy="727587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b="1"/>
              <a:t>Condições Climáticas</a:t>
            </a: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BA70AD80-D5C1-E0C9-AFC8-8E25B4CF098B}"/>
              </a:ext>
            </a:extLst>
          </p:cNvPr>
          <p:cNvSpPr/>
          <p:nvPr/>
        </p:nvSpPr>
        <p:spPr>
          <a:xfrm>
            <a:off x="265470" y="4075780"/>
            <a:ext cx="1435509" cy="727587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b="1"/>
              <a:t>Fatores Sociopolíticos</a:t>
            </a: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A65D4033-C9DF-2689-00F1-88480357B1CA}"/>
              </a:ext>
            </a:extLst>
          </p:cNvPr>
          <p:cNvSpPr/>
          <p:nvPr/>
        </p:nvSpPr>
        <p:spPr>
          <a:xfrm>
            <a:off x="2365887" y="1923126"/>
            <a:ext cx="2335162" cy="1882266"/>
          </a:xfrm>
          <a:prstGeom prst="roundRect">
            <a:avLst>
              <a:gd name="adj" fmla="val 7881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b="1">
                <a:solidFill>
                  <a:schemeClr val="accent2">
                    <a:lumMod val="50000"/>
                  </a:schemeClr>
                </a:solidFill>
              </a:rPr>
              <a:t>Processos Internos </a:t>
            </a:r>
          </a:p>
          <a:p>
            <a:pPr algn="ctr"/>
            <a:r>
              <a:rPr lang="pt-BR" sz="1200" b="1">
                <a:solidFill>
                  <a:schemeClr val="accent2">
                    <a:lumMod val="50000"/>
                  </a:schemeClr>
                </a:solidFill>
              </a:rPr>
              <a:t> Barragem de José Boiteux</a:t>
            </a:r>
          </a:p>
          <a:p>
            <a:pPr algn="ctr"/>
            <a:endParaRPr lang="pt-BR" sz="1200" b="1">
              <a:solidFill>
                <a:schemeClr val="accent2">
                  <a:lumMod val="50000"/>
                </a:schemeClr>
              </a:solidFill>
            </a:endParaRPr>
          </a:p>
          <a:p>
            <a:pPr marL="171450" indent="-171450" algn="ctr">
              <a:buFontTx/>
              <a:buChar char="-"/>
            </a:pPr>
            <a:r>
              <a:rPr lang="pt-BR" sz="1200" b="1">
                <a:solidFill>
                  <a:schemeClr val="accent2">
                    <a:lumMod val="50000"/>
                  </a:schemeClr>
                </a:solidFill>
              </a:rPr>
              <a:t>Capacidade de retenção  temporária</a:t>
            </a:r>
          </a:p>
          <a:p>
            <a:pPr marL="171450" indent="-171450" algn="ctr">
              <a:buFontTx/>
              <a:buChar char="-"/>
            </a:pPr>
            <a:r>
              <a:rPr lang="pt-BR" sz="1200" b="1">
                <a:solidFill>
                  <a:schemeClr val="accent2">
                    <a:lumMod val="50000"/>
                  </a:schemeClr>
                </a:solidFill>
              </a:rPr>
              <a:t>Monitoramento e controle técnico   </a:t>
            </a:r>
          </a:p>
          <a:p>
            <a:pPr marL="171450" indent="-171450" algn="ctr">
              <a:buFontTx/>
              <a:buChar char="-"/>
            </a:pPr>
            <a:r>
              <a:rPr lang="pt-BR" sz="1200" b="1">
                <a:solidFill>
                  <a:schemeClr val="accent2">
                    <a:lumMod val="50000"/>
                  </a:schemeClr>
                </a:solidFill>
              </a:rPr>
              <a:t>Abertura/fechamento de comportas</a:t>
            </a:r>
          </a:p>
        </p:txBody>
      </p: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2BAFF182-71C9-3FE8-2C1F-FB46243A0736}"/>
              </a:ext>
            </a:extLst>
          </p:cNvPr>
          <p:cNvCxnSpPr>
            <a:cxnSpLocks/>
            <a:stCxn id="4" idx="3"/>
            <a:endCxn id="6" idx="1"/>
          </p:cNvCxnSpPr>
          <p:nvPr/>
        </p:nvCxnSpPr>
        <p:spPr>
          <a:xfrm>
            <a:off x="1700979" y="1425983"/>
            <a:ext cx="664908" cy="1438276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1AAE81EF-BA5A-E38E-F30C-5E2B4C95D809}"/>
              </a:ext>
            </a:extLst>
          </p:cNvPr>
          <p:cNvCxnSpPr>
            <a:cxnSpLocks/>
            <a:stCxn id="2" idx="3"/>
            <a:endCxn id="6" idx="1"/>
          </p:cNvCxnSpPr>
          <p:nvPr/>
        </p:nvCxnSpPr>
        <p:spPr>
          <a:xfrm>
            <a:off x="1700979" y="2443624"/>
            <a:ext cx="664908" cy="42063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onector de Seta Reta 11">
            <a:extLst>
              <a:ext uri="{FF2B5EF4-FFF2-40B4-BE49-F238E27FC236}">
                <a16:creationId xmlns:a16="http://schemas.microsoft.com/office/drawing/2014/main" id="{21EF228B-E36F-9D81-CB8B-70B6BC1E6492}"/>
              </a:ext>
            </a:extLst>
          </p:cNvPr>
          <p:cNvCxnSpPr>
            <a:cxnSpLocks/>
            <a:stCxn id="3" idx="3"/>
            <a:endCxn id="6" idx="1"/>
          </p:cNvCxnSpPr>
          <p:nvPr/>
        </p:nvCxnSpPr>
        <p:spPr>
          <a:xfrm flipV="1">
            <a:off x="1700979" y="2864259"/>
            <a:ext cx="664908" cy="577340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Conector de Seta Reta 14">
            <a:extLst>
              <a:ext uri="{FF2B5EF4-FFF2-40B4-BE49-F238E27FC236}">
                <a16:creationId xmlns:a16="http://schemas.microsoft.com/office/drawing/2014/main" id="{E2F93E43-6145-1E0F-3477-B53C5C33392B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 flipV="1">
            <a:off x="1700979" y="2864259"/>
            <a:ext cx="664908" cy="157531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F0430274-7D19-9697-43E3-4208C4A0BBEC}"/>
              </a:ext>
            </a:extLst>
          </p:cNvPr>
          <p:cNvSpPr/>
          <p:nvPr/>
        </p:nvSpPr>
        <p:spPr>
          <a:xfrm>
            <a:off x="5149647" y="2587572"/>
            <a:ext cx="1249920" cy="540776"/>
          </a:xfrm>
          <a:prstGeom prst="round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b="1"/>
              <a:t>Controle da Vazão</a:t>
            </a:r>
          </a:p>
        </p:txBody>
      </p:sp>
      <p:cxnSp>
        <p:nvCxnSpPr>
          <p:cNvPr id="35" name="Conector de Seta Reta 34">
            <a:extLst>
              <a:ext uri="{FF2B5EF4-FFF2-40B4-BE49-F238E27FC236}">
                <a16:creationId xmlns:a16="http://schemas.microsoft.com/office/drawing/2014/main" id="{8F72F31B-902B-6F51-2B48-C2A10DBAC82D}"/>
              </a:ext>
            </a:extLst>
          </p:cNvPr>
          <p:cNvCxnSpPr>
            <a:cxnSpLocks/>
            <a:stCxn id="6" idx="3"/>
            <a:endCxn id="22" idx="1"/>
          </p:cNvCxnSpPr>
          <p:nvPr/>
        </p:nvCxnSpPr>
        <p:spPr>
          <a:xfrm flipV="1">
            <a:off x="4701049" y="2857960"/>
            <a:ext cx="448598" cy="6299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Retângulo: Cantos Arredondados 54">
            <a:extLst>
              <a:ext uri="{FF2B5EF4-FFF2-40B4-BE49-F238E27FC236}">
                <a16:creationId xmlns:a16="http://schemas.microsoft.com/office/drawing/2014/main" id="{1DF18AB1-FF8A-ABE6-F0A0-2A9AAD8733F6}"/>
              </a:ext>
            </a:extLst>
          </p:cNvPr>
          <p:cNvSpPr/>
          <p:nvPr/>
        </p:nvSpPr>
        <p:spPr>
          <a:xfrm>
            <a:off x="6806999" y="2587572"/>
            <a:ext cx="1249920" cy="540776"/>
          </a:xfrm>
          <a:prstGeom prst="round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b="1"/>
              <a:t>Redução do nível do rio</a:t>
            </a:r>
          </a:p>
        </p:txBody>
      </p:sp>
      <p:sp>
        <p:nvSpPr>
          <p:cNvPr id="56" name="Retângulo: Cantos Arredondados 55">
            <a:extLst>
              <a:ext uri="{FF2B5EF4-FFF2-40B4-BE49-F238E27FC236}">
                <a16:creationId xmlns:a16="http://schemas.microsoft.com/office/drawing/2014/main" id="{C1811597-5584-E3FF-C452-00D1FD5DDB2F}"/>
              </a:ext>
            </a:extLst>
          </p:cNvPr>
          <p:cNvSpPr/>
          <p:nvPr/>
        </p:nvSpPr>
        <p:spPr>
          <a:xfrm>
            <a:off x="8573729" y="2587572"/>
            <a:ext cx="1249920" cy="540776"/>
          </a:xfrm>
          <a:prstGeom prst="round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b="1"/>
              <a:t>Mitigação das enchentes</a:t>
            </a:r>
          </a:p>
        </p:txBody>
      </p:sp>
      <p:cxnSp>
        <p:nvCxnSpPr>
          <p:cNvPr id="63" name="Conector de Seta Reta 62">
            <a:extLst>
              <a:ext uri="{FF2B5EF4-FFF2-40B4-BE49-F238E27FC236}">
                <a16:creationId xmlns:a16="http://schemas.microsoft.com/office/drawing/2014/main" id="{3996C171-C237-E685-FE9A-6AA0695C5C99}"/>
              </a:ext>
            </a:extLst>
          </p:cNvPr>
          <p:cNvCxnSpPr>
            <a:cxnSpLocks/>
            <a:stCxn id="22" idx="3"/>
            <a:endCxn id="55" idx="1"/>
          </p:cNvCxnSpPr>
          <p:nvPr/>
        </p:nvCxnSpPr>
        <p:spPr>
          <a:xfrm>
            <a:off x="6399567" y="2857960"/>
            <a:ext cx="407432" cy="0"/>
          </a:xfrm>
          <a:prstGeom prst="straightConnector1">
            <a:avLst/>
          </a:prstGeom>
          <a:ln>
            <a:solidFill>
              <a:schemeClr val="tx2">
                <a:lumMod val="50000"/>
                <a:lumOff val="50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Conector de Seta Reta 65">
            <a:extLst>
              <a:ext uri="{FF2B5EF4-FFF2-40B4-BE49-F238E27FC236}">
                <a16:creationId xmlns:a16="http://schemas.microsoft.com/office/drawing/2014/main" id="{11DCB79A-08D6-4EE3-CE04-808AB20B8DB8}"/>
              </a:ext>
            </a:extLst>
          </p:cNvPr>
          <p:cNvCxnSpPr>
            <a:cxnSpLocks/>
            <a:stCxn id="55" idx="3"/>
            <a:endCxn id="56" idx="1"/>
          </p:cNvCxnSpPr>
          <p:nvPr/>
        </p:nvCxnSpPr>
        <p:spPr>
          <a:xfrm>
            <a:off x="8056919" y="2857960"/>
            <a:ext cx="516810" cy="0"/>
          </a:xfrm>
          <a:prstGeom prst="straightConnector1">
            <a:avLst/>
          </a:prstGeom>
          <a:ln>
            <a:solidFill>
              <a:schemeClr val="tx2">
                <a:lumMod val="50000"/>
                <a:lumOff val="50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9" name="Retângulo: Cantos Arredondados 68">
            <a:extLst>
              <a:ext uri="{FF2B5EF4-FFF2-40B4-BE49-F238E27FC236}">
                <a16:creationId xmlns:a16="http://schemas.microsoft.com/office/drawing/2014/main" id="{249AC7EA-8F17-4399-ABF2-D5C5CDECFAD9}"/>
              </a:ext>
            </a:extLst>
          </p:cNvPr>
          <p:cNvSpPr/>
          <p:nvPr/>
        </p:nvSpPr>
        <p:spPr>
          <a:xfrm>
            <a:off x="10141368" y="2274323"/>
            <a:ext cx="1847240" cy="1154677"/>
          </a:xfrm>
          <a:prstGeom prst="roundRect">
            <a:avLst>
              <a:gd name="adj" fmla="val 7881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b="1">
                <a:solidFill>
                  <a:schemeClr val="accent6">
                    <a:lumMod val="75000"/>
                  </a:schemeClr>
                </a:solidFill>
              </a:rPr>
              <a:t>Redução dos Impactos sociais e econômicos nas comunidades do Médio e Baixo Vale do Itajaí</a:t>
            </a:r>
          </a:p>
        </p:txBody>
      </p:sp>
      <p:cxnSp>
        <p:nvCxnSpPr>
          <p:cNvPr id="71" name="Conector de Seta Reta 70">
            <a:extLst>
              <a:ext uri="{FF2B5EF4-FFF2-40B4-BE49-F238E27FC236}">
                <a16:creationId xmlns:a16="http://schemas.microsoft.com/office/drawing/2014/main" id="{B0592A8D-9129-3BA1-4F6E-96E637A63884}"/>
              </a:ext>
            </a:extLst>
          </p:cNvPr>
          <p:cNvCxnSpPr>
            <a:cxnSpLocks/>
            <a:stCxn id="56" idx="3"/>
            <a:endCxn id="69" idx="1"/>
          </p:cNvCxnSpPr>
          <p:nvPr/>
        </p:nvCxnSpPr>
        <p:spPr>
          <a:xfrm flipV="1">
            <a:off x="9823649" y="2851662"/>
            <a:ext cx="317719" cy="6298"/>
          </a:xfrm>
          <a:prstGeom prst="straightConnector1">
            <a:avLst/>
          </a:prstGeom>
          <a:ln>
            <a:solidFill>
              <a:schemeClr val="tx2">
                <a:lumMod val="50000"/>
                <a:lumOff val="50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Conector: Angulado 75">
            <a:extLst>
              <a:ext uri="{FF2B5EF4-FFF2-40B4-BE49-F238E27FC236}">
                <a16:creationId xmlns:a16="http://schemas.microsoft.com/office/drawing/2014/main" id="{9EE6FA48-33A1-6AA9-17BC-DAD6472E96DC}"/>
              </a:ext>
            </a:extLst>
          </p:cNvPr>
          <p:cNvCxnSpPr>
            <a:stCxn id="69" idx="2"/>
            <a:endCxn id="5" idx="2"/>
          </p:cNvCxnSpPr>
          <p:nvPr/>
        </p:nvCxnSpPr>
        <p:spPr>
          <a:xfrm rot="5400000">
            <a:off x="5336924" y="-924698"/>
            <a:ext cx="1374367" cy="10081763"/>
          </a:xfrm>
          <a:prstGeom prst="bentConnector3">
            <a:avLst>
              <a:gd name="adj1" fmla="val 116633"/>
            </a:avLst>
          </a:prstGeom>
          <a:ln>
            <a:solidFill>
              <a:schemeClr val="accent6">
                <a:lumMod val="75000"/>
              </a:schemeClr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8" name="CaixaDeTexto 77">
            <a:extLst>
              <a:ext uri="{FF2B5EF4-FFF2-40B4-BE49-F238E27FC236}">
                <a16:creationId xmlns:a16="http://schemas.microsoft.com/office/drawing/2014/main" id="{E0ED57D5-F6A7-5A3B-8DB1-D0BBC3B7C603}"/>
              </a:ext>
            </a:extLst>
          </p:cNvPr>
          <p:cNvSpPr txBox="1"/>
          <p:nvPr/>
        </p:nvSpPr>
        <p:spPr>
          <a:xfrm>
            <a:off x="614839" y="5104020"/>
            <a:ext cx="1137376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pt-BR">
              <a:solidFill>
                <a:srgbClr val="FF0000"/>
              </a:solidFill>
            </a:endParaRPr>
          </a:p>
          <a:p>
            <a:r>
              <a:rPr lang="pt-BR" b="1">
                <a:solidFill>
                  <a:schemeClr val="tx2">
                    <a:lumMod val="90000"/>
                    <a:lumOff val="10000"/>
                  </a:schemeClr>
                </a:solidFill>
              </a:rPr>
              <a:t>Hipótese:</a:t>
            </a:r>
          </a:p>
          <a:p>
            <a:r>
              <a:rPr lang="pt-BR">
                <a:solidFill>
                  <a:srgbClr val="FF0000"/>
                </a:solidFill>
              </a:rPr>
              <a:t>Quanto melhor  a operação da Barragem de José Boiteux, menor os impactos socioeconômicos no Médio e Baixo Vale do Itajaí.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5AC9B626-CB5D-42EE-ABB2-18228BE26C0D}"/>
              </a:ext>
            </a:extLst>
          </p:cNvPr>
          <p:cNvSpPr txBox="1"/>
          <p:nvPr/>
        </p:nvSpPr>
        <p:spPr>
          <a:xfrm>
            <a:off x="265469" y="504209"/>
            <a:ext cx="2950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>
                <a:solidFill>
                  <a:srgbClr val="FF0000"/>
                </a:solidFill>
              </a:rPr>
              <a:t>Etapa 2 - Modelo Gráfico</a:t>
            </a:r>
          </a:p>
        </p:txBody>
      </p:sp>
    </p:spTree>
    <p:extLst>
      <p:ext uri="{BB962C8B-B14F-4D97-AF65-F5344CB8AC3E}">
        <p14:creationId xmlns:p14="http://schemas.microsoft.com/office/powerpoint/2010/main" val="2918198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96098A4C-FE91-80B6-217E-6BB7DA3A0FE6}"/>
              </a:ext>
            </a:extLst>
          </p:cNvPr>
          <p:cNvSpPr txBox="1"/>
          <p:nvPr/>
        </p:nvSpPr>
        <p:spPr>
          <a:xfrm>
            <a:off x="3001617" y="1405595"/>
            <a:ext cx="6188765" cy="138499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 algn="ctr"/>
            <a:endParaRPr lang="fr-FR" sz="2800" i="1">
              <a:solidFill>
                <a:schemeClr val="tx2">
                  <a:lumMod val="90000"/>
                  <a:lumOff val="10000"/>
                </a:schemeClr>
              </a:solidFill>
            </a:endParaRPr>
          </a:p>
          <a:p>
            <a:pPr algn="ctr"/>
            <a:r>
              <a:rPr lang="fr-FR" sz="2800" i="1">
                <a:solidFill>
                  <a:schemeClr val="tx2">
                    <a:lumMod val="90000"/>
                    <a:lumOff val="10000"/>
                  </a:schemeClr>
                </a:solidFill>
              </a:rPr>
              <a:t>Vc = (Rh + Ci) x [1 – (Et x Cr x Fc)]</a:t>
            </a:r>
          </a:p>
          <a:p>
            <a:pPr algn="ctr"/>
            <a:endParaRPr lang="pt-BR" sz="2800" i="1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DE6D443C-C95E-5DD4-7F54-590F89FC3353}"/>
              </a:ext>
            </a:extLst>
          </p:cNvPr>
          <p:cNvSpPr txBox="1"/>
          <p:nvPr/>
        </p:nvSpPr>
        <p:spPr>
          <a:xfrm>
            <a:off x="490756" y="665202"/>
            <a:ext cx="2950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>
                <a:solidFill>
                  <a:srgbClr val="FF0000"/>
                </a:solidFill>
              </a:rPr>
              <a:t>Etapa 3 - Modelo Formal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0D855CAA-0586-BC55-799F-15AC800E1D49}"/>
              </a:ext>
            </a:extLst>
          </p:cNvPr>
          <p:cNvSpPr txBox="1"/>
          <p:nvPr/>
        </p:nvSpPr>
        <p:spPr>
          <a:xfrm>
            <a:off x="157452" y="3113304"/>
            <a:ext cx="1899848" cy="9541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pt-BR" sz="800">
                <a:solidFill>
                  <a:schemeClr val="tx2">
                    <a:lumMod val="90000"/>
                    <a:lumOff val="10000"/>
                  </a:schemeClr>
                </a:solidFill>
              </a:rPr>
              <a:t>𝑹𝒉</a:t>
            </a:r>
            <a:r>
              <a:rPr lang="pt-BR" sz="800" b="1">
                <a:solidFill>
                  <a:schemeClr val="tx2">
                    <a:lumMod val="90000"/>
                    <a:lumOff val="10000"/>
                  </a:schemeClr>
                </a:solidFill>
              </a:rPr>
              <a:t>= regime hidrológico</a:t>
            </a:r>
          </a:p>
          <a:p>
            <a:r>
              <a:rPr lang="pt-BR" sz="800">
                <a:solidFill>
                  <a:schemeClr val="tx2">
                    <a:lumMod val="90000"/>
                    <a:lumOff val="10000"/>
                  </a:schemeClr>
                </a:solidFill>
              </a:rPr>
              <a:t>Fórmula - </a:t>
            </a:r>
            <a:r>
              <a:rPr lang="pt-BR" sz="800" i="1">
                <a:solidFill>
                  <a:schemeClr val="tx2">
                    <a:lumMod val="90000"/>
                    <a:lumOff val="10000"/>
                  </a:schemeClr>
                </a:solidFill>
              </a:rPr>
              <a:t>Rh = Rh × [A + P + E(U + I)] </a:t>
            </a:r>
          </a:p>
          <a:p>
            <a:r>
              <a:rPr lang="pt-BR" sz="800" b="1">
                <a:solidFill>
                  <a:schemeClr val="tx2">
                    <a:lumMod val="90000"/>
                    <a:lumOff val="10000"/>
                  </a:schemeClr>
                </a:solidFill>
              </a:rPr>
              <a:t>A</a:t>
            </a:r>
            <a:r>
              <a:rPr lang="pt-BR" sz="800">
                <a:solidFill>
                  <a:schemeClr val="tx2">
                    <a:lumMod val="90000"/>
                    <a:lumOff val="10000"/>
                  </a:schemeClr>
                </a:solidFill>
              </a:rPr>
              <a:t> = Aporte de afluentes; </a:t>
            </a:r>
          </a:p>
          <a:p>
            <a:r>
              <a:rPr lang="pt-BR" sz="800" b="1">
                <a:solidFill>
                  <a:schemeClr val="tx2">
                    <a:lumMod val="90000"/>
                    <a:lumOff val="10000"/>
                  </a:schemeClr>
                </a:solidFill>
              </a:rPr>
              <a:t>P</a:t>
            </a:r>
            <a:r>
              <a:rPr lang="pt-BR" sz="800">
                <a:solidFill>
                  <a:schemeClr val="tx2">
                    <a:lumMod val="90000"/>
                    <a:lumOff val="10000"/>
                  </a:schemeClr>
                </a:solidFill>
              </a:rPr>
              <a:t> = Precipitação; </a:t>
            </a:r>
          </a:p>
          <a:p>
            <a:r>
              <a:rPr lang="pt-BR" sz="800" b="1">
                <a:solidFill>
                  <a:schemeClr val="tx2">
                    <a:lumMod val="90000"/>
                    <a:lumOff val="10000"/>
                  </a:schemeClr>
                </a:solidFill>
              </a:rPr>
              <a:t>E </a:t>
            </a:r>
            <a:r>
              <a:rPr lang="pt-BR" sz="800">
                <a:solidFill>
                  <a:schemeClr val="tx2">
                    <a:lumMod val="90000"/>
                    <a:lumOff val="10000"/>
                  </a:schemeClr>
                </a:solidFill>
              </a:rPr>
              <a:t>= Escoamento superficial;</a:t>
            </a:r>
          </a:p>
          <a:p>
            <a:r>
              <a:rPr lang="pt-BR" sz="800" b="1">
                <a:solidFill>
                  <a:schemeClr val="tx2">
                    <a:lumMod val="90000"/>
                    <a:lumOff val="10000"/>
                  </a:schemeClr>
                </a:solidFill>
              </a:rPr>
              <a:t>U</a:t>
            </a:r>
            <a:r>
              <a:rPr lang="pt-BR" sz="800">
                <a:solidFill>
                  <a:schemeClr val="tx2">
                    <a:lumMod val="90000"/>
                    <a:lumOff val="10000"/>
                  </a:schemeClr>
                </a:solidFill>
              </a:rPr>
              <a:t> = Uso do solo, </a:t>
            </a:r>
          </a:p>
          <a:p>
            <a:r>
              <a:rPr lang="pt-BR" sz="800" b="1">
                <a:solidFill>
                  <a:schemeClr val="tx2">
                    <a:lumMod val="90000"/>
                    <a:lumOff val="10000"/>
                  </a:schemeClr>
                </a:solidFill>
              </a:rPr>
              <a:t>I</a:t>
            </a:r>
            <a:r>
              <a:rPr lang="pt-BR" sz="800">
                <a:solidFill>
                  <a:schemeClr val="tx2">
                    <a:lumMod val="90000"/>
                    <a:lumOff val="10000"/>
                  </a:schemeClr>
                </a:solidFill>
              </a:rPr>
              <a:t> = Infiltração. 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F3264EC9-18A0-FF75-BF15-DDAD8D581D01}"/>
              </a:ext>
            </a:extLst>
          </p:cNvPr>
          <p:cNvSpPr txBox="1"/>
          <p:nvPr/>
        </p:nvSpPr>
        <p:spPr>
          <a:xfrm>
            <a:off x="2163840" y="3083493"/>
            <a:ext cx="2299426" cy="9541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pt-BR" sz="800" b="1">
                <a:solidFill>
                  <a:schemeClr val="tx2">
                    <a:lumMod val="90000"/>
                    <a:lumOff val="10000"/>
                  </a:schemeClr>
                </a:solidFill>
              </a:rPr>
              <a:t>𝑪𝒊= chuvas intensas</a:t>
            </a:r>
          </a:p>
          <a:p>
            <a:r>
              <a:rPr lang="pt-BR" sz="800">
                <a:solidFill>
                  <a:schemeClr val="tx2">
                    <a:lumMod val="90000"/>
                    <a:lumOff val="10000"/>
                  </a:schemeClr>
                </a:solidFill>
              </a:rPr>
              <a:t>Fórmula - </a:t>
            </a:r>
            <a:r>
              <a:rPr lang="pt-BR" sz="800" i="1" err="1">
                <a:solidFill>
                  <a:schemeClr val="tx2">
                    <a:lumMod val="90000"/>
                    <a:lumOff val="10000"/>
                  </a:schemeClr>
                </a:solidFill>
              </a:rPr>
              <a:t>Ci</a:t>
            </a:r>
            <a:r>
              <a:rPr lang="pt-BR" sz="800" i="1">
                <a:solidFill>
                  <a:schemeClr val="tx2">
                    <a:lumMod val="90000"/>
                    <a:lumOff val="10000"/>
                  </a:schemeClr>
                </a:solidFill>
              </a:rPr>
              <a:t>' = </a:t>
            </a:r>
            <a:r>
              <a:rPr lang="pt-BR" sz="800" i="1" err="1">
                <a:solidFill>
                  <a:schemeClr val="tx2">
                    <a:lumMod val="90000"/>
                    <a:lumOff val="10000"/>
                  </a:schemeClr>
                </a:solidFill>
              </a:rPr>
              <a:t>Ci</a:t>
            </a:r>
            <a:r>
              <a:rPr lang="pt-BR" sz="800" i="1">
                <a:solidFill>
                  <a:schemeClr val="tx2">
                    <a:lumMod val="90000"/>
                    <a:lumOff val="10000"/>
                  </a:schemeClr>
                </a:solidFill>
              </a:rPr>
              <a:t> × [</a:t>
            </a:r>
            <a:r>
              <a:rPr lang="pt-BR" sz="800" i="1" err="1">
                <a:solidFill>
                  <a:schemeClr val="tx2">
                    <a:lumMod val="90000"/>
                    <a:lumOff val="10000"/>
                  </a:schemeClr>
                </a:solidFill>
              </a:rPr>
              <a:t>Im</a:t>
            </a:r>
            <a:r>
              <a:rPr lang="pt-BR" sz="800" i="1">
                <a:solidFill>
                  <a:schemeClr val="tx2">
                    <a:lumMod val="90000"/>
                    <a:lumOff val="10000"/>
                  </a:schemeClr>
                </a:solidFill>
              </a:rPr>
              <a:t> × </a:t>
            </a:r>
            <a:r>
              <a:rPr lang="pt-BR" sz="800" i="1" err="1">
                <a:solidFill>
                  <a:schemeClr val="tx2">
                    <a:lumMod val="90000"/>
                    <a:lumOff val="10000"/>
                  </a:schemeClr>
                </a:solidFill>
              </a:rPr>
              <a:t>Ae</a:t>
            </a:r>
            <a:r>
              <a:rPr lang="pt-BR" sz="800" i="1">
                <a:solidFill>
                  <a:schemeClr val="tx2">
                    <a:lumMod val="90000"/>
                    <a:lumOff val="10000"/>
                  </a:schemeClr>
                </a:solidFill>
              </a:rPr>
              <a:t>(t) × </a:t>
            </a:r>
            <a:r>
              <a:rPr lang="pt-BR" sz="800" i="1" err="1">
                <a:solidFill>
                  <a:schemeClr val="tx2">
                    <a:lumMod val="90000"/>
                    <a:lumOff val="10000"/>
                  </a:schemeClr>
                </a:solidFill>
              </a:rPr>
              <a:t>Pf</a:t>
            </a:r>
            <a:r>
              <a:rPr lang="pt-BR" sz="800" i="1">
                <a:solidFill>
                  <a:schemeClr val="tx2">
                    <a:lumMod val="90000"/>
                    <a:lumOff val="10000"/>
                  </a:schemeClr>
                </a:solidFill>
              </a:rPr>
              <a:t>(t)] </a:t>
            </a:r>
          </a:p>
          <a:p>
            <a:r>
              <a:rPr lang="pt-BR" sz="800" b="1" err="1">
                <a:solidFill>
                  <a:schemeClr val="tx2">
                    <a:lumMod val="90000"/>
                    <a:lumOff val="10000"/>
                  </a:schemeClr>
                </a:solidFill>
              </a:rPr>
              <a:t>Im</a:t>
            </a:r>
            <a:r>
              <a:rPr lang="pt-BR" sz="800" b="1">
                <a:solidFill>
                  <a:schemeClr val="tx2">
                    <a:lumMod val="90000"/>
                    <a:lumOff val="10000"/>
                  </a:schemeClr>
                </a:solidFill>
              </a:rPr>
              <a:t> </a:t>
            </a:r>
            <a:r>
              <a:rPr lang="pt-BR" sz="800">
                <a:solidFill>
                  <a:schemeClr val="tx2">
                    <a:lumMod val="90000"/>
                    <a:lumOff val="10000"/>
                  </a:schemeClr>
                </a:solidFill>
              </a:rPr>
              <a:t>= Intensidade média da chuva (mm/h); </a:t>
            </a:r>
          </a:p>
          <a:p>
            <a:r>
              <a:rPr lang="pt-BR" sz="800" b="1" err="1">
                <a:solidFill>
                  <a:schemeClr val="tx2">
                    <a:lumMod val="90000"/>
                    <a:lumOff val="10000"/>
                  </a:schemeClr>
                </a:solidFill>
              </a:rPr>
              <a:t>Ae</a:t>
            </a:r>
            <a:r>
              <a:rPr lang="pt-BR" sz="800" b="1">
                <a:solidFill>
                  <a:schemeClr val="tx2">
                    <a:lumMod val="90000"/>
                    <a:lumOff val="10000"/>
                  </a:schemeClr>
                </a:solidFill>
              </a:rPr>
              <a:t>(t) </a:t>
            </a:r>
            <a:r>
              <a:rPr lang="pt-BR" sz="800">
                <a:solidFill>
                  <a:schemeClr val="tx2">
                    <a:lumMod val="90000"/>
                    <a:lumOff val="10000"/>
                  </a:schemeClr>
                </a:solidFill>
              </a:rPr>
              <a:t>= Amplitude do evento extremo (1-3), modelando picos intensos,</a:t>
            </a:r>
          </a:p>
          <a:p>
            <a:r>
              <a:rPr lang="pt-BR" sz="800" b="1" err="1">
                <a:solidFill>
                  <a:schemeClr val="tx2">
                    <a:lumMod val="90000"/>
                    <a:lumOff val="10000"/>
                  </a:schemeClr>
                </a:solidFill>
              </a:rPr>
              <a:t>Pf</a:t>
            </a:r>
            <a:r>
              <a:rPr lang="pt-BR" sz="800" b="1">
                <a:solidFill>
                  <a:schemeClr val="tx2">
                    <a:lumMod val="90000"/>
                    <a:lumOff val="10000"/>
                  </a:schemeClr>
                </a:solidFill>
              </a:rPr>
              <a:t>(t) </a:t>
            </a:r>
            <a:r>
              <a:rPr lang="pt-BR" sz="800">
                <a:solidFill>
                  <a:schemeClr val="tx2">
                    <a:lumMod val="90000"/>
                    <a:lumOff val="10000"/>
                  </a:schemeClr>
                </a:solidFill>
              </a:rPr>
              <a:t>= Fator probabilístico de ocorrência (0-1), indica se chove ou não naquele </a:t>
            </a:r>
            <a:r>
              <a:rPr lang="pt-BR" sz="800" err="1">
                <a:solidFill>
                  <a:schemeClr val="tx2">
                    <a:lumMod val="90000"/>
                    <a:lumOff val="10000"/>
                  </a:schemeClr>
                </a:solidFill>
              </a:rPr>
              <a:t>tick</a:t>
            </a:r>
            <a:r>
              <a:rPr lang="pt-BR" sz="800">
                <a:solidFill>
                  <a:schemeClr val="tx2">
                    <a:lumMod val="90000"/>
                    <a:lumOff val="10000"/>
                  </a:schemeClr>
                </a:solidFill>
              </a:rPr>
              <a:t>).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3A84FC5E-54C8-8679-5FF9-C7424E50308A}"/>
              </a:ext>
            </a:extLst>
          </p:cNvPr>
          <p:cNvSpPr txBox="1"/>
          <p:nvPr/>
        </p:nvSpPr>
        <p:spPr>
          <a:xfrm>
            <a:off x="4649342" y="3069636"/>
            <a:ext cx="2360348" cy="9541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pt-BR" sz="800" b="1">
                <a:solidFill>
                  <a:schemeClr val="tx2">
                    <a:lumMod val="90000"/>
                    <a:lumOff val="10000"/>
                  </a:schemeClr>
                </a:solidFill>
              </a:rPr>
              <a:t>𝑬𝒕= eficiência técnica</a:t>
            </a:r>
          </a:p>
          <a:p>
            <a:r>
              <a:rPr lang="pt-BR" sz="800">
                <a:solidFill>
                  <a:schemeClr val="tx2">
                    <a:lumMod val="90000"/>
                    <a:lumOff val="10000"/>
                  </a:schemeClr>
                </a:solidFill>
              </a:rPr>
              <a:t>Fórmula - </a:t>
            </a:r>
            <a:r>
              <a:rPr lang="pt-BR" sz="800" i="1">
                <a:solidFill>
                  <a:schemeClr val="tx2">
                    <a:lumMod val="90000"/>
                    <a:lumOff val="10000"/>
                  </a:schemeClr>
                </a:solidFill>
              </a:rPr>
              <a:t>Et' = Et × [0.4Ct + 0.3Ds + 0.2Ro + 0.1Cf] </a:t>
            </a:r>
          </a:p>
          <a:p>
            <a:r>
              <a:rPr lang="pt-BR" sz="800" b="1" err="1">
                <a:solidFill>
                  <a:schemeClr val="tx2">
                    <a:lumMod val="90000"/>
                    <a:lumOff val="10000"/>
                  </a:schemeClr>
                </a:solidFill>
              </a:rPr>
              <a:t>Ct</a:t>
            </a:r>
            <a:r>
              <a:rPr lang="pt-BR" sz="800">
                <a:solidFill>
                  <a:schemeClr val="tx2">
                    <a:lumMod val="90000"/>
                    <a:lumOff val="10000"/>
                  </a:schemeClr>
                </a:solidFill>
              </a:rPr>
              <a:t> = Competência técnica de equipe; </a:t>
            </a:r>
          </a:p>
          <a:p>
            <a:r>
              <a:rPr lang="pt-BR" sz="800" b="1" err="1">
                <a:solidFill>
                  <a:schemeClr val="tx2">
                    <a:lumMod val="90000"/>
                    <a:lumOff val="10000"/>
                  </a:schemeClr>
                </a:solidFill>
              </a:rPr>
              <a:t>Ds</a:t>
            </a:r>
            <a:r>
              <a:rPr lang="pt-BR" sz="800">
                <a:solidFill>
                  <a:schemeClr val="tx2">
                    <a:lumMod val="90000"/>
                    <a:lumOff val="10000"/>
                  </a:schemeClr>
                </a:solidFill>
              </a:rPr>
              <a:t> = Disponibilidade dos sensores e sistemas; </a:t>
            </a:r>
          </a:p>
          <a:p>
            <a:r>
              <a:rPr lang="pt-BR" sz="800" b="1" err="1">
                <a:solidFill>
                  <a:schemeClr val="tx2">
                    <a:lumMod val="90000"/>
                    <a:lumOff val="10000"/>
                  </a:schemeClr>
                </a:solidFill>
              </a:rPr>
              <a:t>Ro</a:t>
            </a:r>
            <a:r>
              <a:rPr lang="pt-BR" sz="800" b="1">
                <a:solidFill>
                  <a:schemeClr val="tx2">
                    <a:lumMod val="90000"/>
                    <a:lumOff val="10000"/>
                  </a:schemeClr>
                </a:solidFill>
              </a:rPr>
              <a:t> </a:t>
            </a:r>
            <a:r>
              <a:rPr lang="pt-BR" sz="800">
                <a:solidFill>
                  <a:schemeClr val="tx2">
                    <a:lumMod val="90000"/>
                    <a:lumOff val="10000"/>
                  </a:schemeClr>
                </a:solidFill>
              </a:rPr>
              <a:t>= Rapidez de operação (1 / tempo de resposta)</a:t>
            </a:r>
          </a:p>
          <a:p>
            <a:r>
              <a:rPr lang="pt-BR" sz="800" b="1">
                <a:solidFill>
                  <a:schemeClr val="tx2">
                    <a:lumMod val="90000"/>
                    <a:lumOff val="10000"/>
                  </a:schemeClr>
                </a:solidFill>
              </a:rPr>
              <a:t> </a:t>
            </a:r>
            <a:r>
              <a:rPr lang="pt-BR" sz="800" b="1" err="1">
                <a:solidFill>
                  <a:schemeClr val="tx2">
                    <a:lumMod val="90000"/>
                    <a:lumOff val="10000"/>
                  </a:schemeClr>
                </a:solidFill>
              </a:rPr>
              <a:t>Cf</a:t>
            </a:r>
            <a:r>
              <a:rPr lang="pt-BR" sz="800" b="1">
                <a:solidFill>
                  <a:schemeClr val="tx2">
                    <a:lumMod val="90000"/>
                    <a:lumOff val="10000"/>
                  </a:schemeClr>
                </a:solidFill>
              </a:rPr>
              <a:t> </a:t>
            </a:r>
            <a:r>
              <a:rPr lang="pt-BR" sz="800">
                <a:solidFill>
                  <a:schemeClr val="tx2">
                    <a:lumMod val="90000"/>
                    <a:lumOff val="10000"/>
                  </a:schemeClr>
                </a:solidFill>
              </a:rPr>
              <a:t>= Confiabilidade do sistema).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E1A8EEAF-9C29-47CF-95BB-A49213CA9793}"/>
              </a:ext>
            </a:extLst>
          </p:cNvPr>
          <p:cNvSpPr txBox="1"/>
          <p:nvPr/>
        </p:nvSpPr>
        <p:spPr>
          <a:xfrm>
            <a:off x="7195766" y="3069636"/>
            <a:ext cx="2299425" cy="9541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pt-BR" sz="800" b="1">
                <a:solidFill>
                  <a:schemeClr val="tx2">
                    <a:lumMod val="90000"/>
                    <a:lumOff val="10000"/>
                  </a:schemeClr>
                </a:solidFill>
              </a:rPr>
              <a:t>𝑪𝒓= capacidade de retenção</a:t>
            </a:r>
          </a:p>
          <a:p>
            <a:r>
              <a:rPr lang="pt-BR" sz="800">
                <a:solidFill>
                  <a:schemeClr val="tx2">
                    <a:lumMod val="90000"/>
                    <a:lumOff val="10000"/>
                  </a:schemeClr>
                </a:solidFill>
              </a:rPr>
              <a:t>Fórmula - </a:t>
            </a:r>
            <a:r>
              <a:rPr lang="pt-BR" sz="800" i="1">
                <a:solidFill>
                  <a:schemeClr val="tx2">
                    <a:lumMod val="90000"/>
                    <a:lumOff val="10000"/>
                  </a:schemeClr>
                </a:solidFill>
              </a:rPr>
              <a:t>Cr' = Cr × (Cr1 + Cr2 + Cr4) / (1 + Cr3) </a:t>
            </a:r>
          </a:p>
          <a:p>
            <a:r>
              <a:rPr lang="pt-BR" sz="800" b="1">
                <a:solidFill>
                  <a:schemeClr val="tx2">
                    <a:lumMod val="90000"/>
                    <a:lumOff val="10000"/>
                  </a:schemeClr>
                </a:solidFill>
              </a:rPr>
              <a:t>Cr1 </a:t>
            </a:r>
            <a:r>
              <a:rPr lang="pt-BR" sz="800">
                <a:solidFill>
                  <a:schemeClr val="tx2">
                    <a:lumMod val="90000"/>
                    <a:lumOff val="10000"/>
                  </a:schemeClr>
                </a:solidFill>
              </a:rPr>
              <a:t>= Capacidade estrutural; </a:t>
            </a:r>
          </a:p>
          <a:p>
            <a:r>
              <a:rPr lang="pt-BR" sz="800" b="1">
                <a:solidFill>
                  <a:schemeClr val="tx2">
                    <a:lumMod val="90000"/>
                    <a:lumOff val="10000"/>
                  </a:schemeClr>
                </a:solidFill>
              </a:rPr>
              <a:t>Cr2 </a:t>
            </a:r>
            <a:r>
              <a:rPr lang="pt-BR" sz="800">
                <a:solidFill>
                  <a:schemeClr val="tx2">
                    <a:lumMod val="90000"/>
                    <a:lumOff val="10000"/>
                  </a:schemeClr>
                </a:solidFill>
              </a:rPr>
              <a:t>= Eficiência de descarga; </a:t>
            </a:r>
          </a:p>
          <a:p>
            <a:r>
              <a:rPr lang="pt-BR" sz="800" b="1">
                <a:solidFill>
                  <a:schemeClr val="tx2">
                    <a:lumMod val="90000"/>
                    <a:lumOff val="10000"/>
                  </a:schemeClr>
                </a:solidFill>
              </a:rPr>
              <a:t>Cr3 </a:t>
            </a:r>
            <a:r>
              <a:rPr lang="pt-BR" sz="800">
                <a:solidFill>
                  <a:schemeClr val="tx2">
                    <a:lumMod val="90000"/>
                    <a:lumOff val="10000"/>
                  </a:schemeClr>
                </a:solidFill>
              </a:rPr>
              <a:t>= Tempo de reposta operacional, </a:t>
            </a:r>
          </a:p>
          <a:p>
            <a:r>
              <a:rPr lang="pt-BR" sz="800" b="1">
                <a:solidFill>
                  <a:schemeClr val="tx2">
                    <a:lumMod val="90000"/>
                    <a:lumOff val="10000"/>
                  </a:schemeClr>
                </a:solidFill>
              </a:rPr>
              <a:t>Cr4 </a:t>
            </a:r>
            <a:r>
              <a:rPr lang="pt-BR" sz="800">
                <a:solidFill>
                  <a:schemeClr val="tx2">
                    <a:lumMod val="90000"/>
                    <a:lumOff val="10000"/>
                  </a:schemeClr>
                </a:solidFill>
              </a:rPr>
              <a:t>= Manutenção e integridade).</a:t>
            </a:r>
          </a:p>
          <a:p>
            <a:endParaRPr lang="pt-BR" sz="80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10D2B0D7-5AC9-2CCA-CD3A-80E02F3CD34B}"/>
              </a:ext>
            </a:extLst>
          </p:cNvPr>
          <p:cNvSpPr txBox="1"/>
          <p:nvPr/>
        </p:nvSpPr>
        <p:spPr>
          <a:xfrm>
            <a:off x="9607463" y="3083493"/>
            <a:ext cx="2373867" cy="9541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pt-BR" sz="800" b="1">
                <a:solidFill>
                  <a:schemeClr val="tx2">
                    <a:lumMod val="90000"/>
                    <a:lumOff val="10000"/>
                  </a:schemeClr>
                </a:solidFill>
              </a:rPr>
              <a:t>𝑭𝒄= fator comporta</a:t>
            </a:r>
          </a:p>
          <a:p>
            <a:r>
              <a:rPr lang="pt-BR" sz="800">
                <a:solidFill>
                  <a:schemeClr val="tx2">
                    <a:lumMod val="90000"/>
                    <a:lumOff val="10000"/>
                  </a:schemeClr>
                </a:solidFill>
              </a:rPr>
              <a:t>Fórmula - </a:t>
            </a:r>
            <a:r>
              <a:rPr lang="pt-BR" sz="800" err="1">
                <a:solidFill>
                  <a:schemeClr val="tx2">
                    <a:lumMod val="90000"/>
                    <a:lumOff val="10000"/>
                  </a:schemeClr>
                </a:solidFill>
              </a:rPr>
              <a:t>Fc</a:t>
            </a:r>
            <a:r>
              <a:rPr lang="pt-BR" sz="800">
                <a:solidFill>
                  <a:schemeClr val="tx2">
                    <a:lumMod val="90000"/>
                    <a:lumOff val="10000"/>
                  </a:schemeClr>
                </a:solidFill>
              </a:rPr>
              <a:t>' = </a:t>
            </a:r>
            <a:r>
              <a:rPr lang="pt-BR" sz="800" err="1">
                <a:solidFill>
                  <a:schemeClr val="tx2">
                    <a:lumMod val="90000"/>
                    <a:lumOff val="10000"/>
                  </a:schemeClr>
                </a:solidFill>
              </a:rPr>
              <a:t>Fc</a:t>
            </a:r>
            <a:r>
              <a:rPr lang="pt-BR" sz="800">
                <a:solidFill>
                  <a:schemeClr val="tx2">
                    <a:lumMod val="90000"/>
                    <a:lumOff val="10000"/>
                  </a:schemeClr>
                </a:solidFill>
              </a:rPr>
              <a:t> × [Fc1 + (1 − Fc2) + (1 − Fc3) + (1 − Fc4)] / 4 </a:t>
            </a:r>
          </a:p>
          <a:p>
            <a:r>
              <a:rPr lang="pt-BR" sz="800">
                <a:solidFill>
                  <a:schemeClr val="tx2">
                    <a:lumMod val="90000"/>
                    <a:lumOff val="10000"/>
                  </a:schemeClr>
                </a:solidFill>
              </a:rPr>
              <a:t>Fc1 = Vulnerabilidade social; </a:t>
            </a:r>
          </a:p>
          <a:p>
            <a:r>
              <a:rPr lang="pt-BR" sz="800">
                <a:solidFill>
                  <a:schemeClr val="tx2">
                    <a:lumMod val="90000"/>
                    <a:lumOff val="10000"/>
                  </a:schemeClr>
                </a:solidFill>
              </a:rPr>
              <a:t>Fc2 = Capacidade de adaptação; Fc3 = Comunicação e alerta, Fc4 = infraestrutura crítica).</a:t>
            </a:r>
          </a:p>
        </p:txBody>
      </p:sp>
      <p:cxnSp>
        <p:nvCxnSpPr>
          <p:cNvPr id="16" name="Conector de Seta Reta 15">
            <a:extLst>
              <a:ext uri="{FF2B5EF4-FFF2-40B4-BE49-F238E27FC236}">
                <a16:creationId xmlns:a16="http://schemas.microsoft.com/office/drawing/2014/main" id="{07B49E5A-8D1A-DC3C-A396-A382D0E72F07}"/>
              </a:ext>
            </a:extLst>
          </p:cNvPr>
          <p:cNvCxnSpPr>
            <a:cxnSpLocks/>
            <a:endCxn id="6" idx="0"/>
          </p:cNvCxnSpPr>
          <p:nvPr/>
        </p:nvCxnSpPr>
        <p:spPr>
          <a:xfrm flipH="1">
            <a:off x="1107376" y="2330777"/>
            <a:ext cx="3614576" cy="782527"/>
          </a:xfrm>
          <a:prstGeom prst="straightConnector1">
            <a:avLst/>
          </a:prstGeom>
          <a:ln>
            <a:solidFill>
              <a:schemeClr val="tx2">
                <a:lumMod val="90000"/>
                <a:lumOff val="1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onector de Seta Reta 16">
            <a:extLst>
              <a:ext uri="{FF2B5EF4-FFF2-40B4-BE49-F238E27FC236}">
                <a16:creationId xmlns:a16="http://schemas.microsoft.com/office/drawing/2014/main" id="{62B43445-F59E-DF36-749F-7B323880D139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3313553" y="2328675"/>
            <a:ext cx="2198575" cy="754818"/>
          </a:xfrm>
          <a:prstGeom prst="straightConnector1">
            <a:avLst/>
          </a:prstGeom>
          <a:ln>
            <a:solidFill>
              <a:schemeClr val="tx2">
                <a:lumMod val="90000"/>
                <a:lumOff val="1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onector de Seta Reta 19">
            <a:extLst>
              <a:ext uri="{FF2B5EF4-FFF2-40B4-BE49-F238E27FC236}">
                <a16:creationId xmlns:a16="http://schemas.microsoft.com/office/drawing/2014/main" id="{A1A8480E-9B71-CEB4-3CB0-FB36E5DCAC53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5829516" y="2328675"/>
            <a:ext cx="1042103" cy="740961"/>
          </a:xfrm>
          <a:prstGeom prst="straightConnector1">
            <a:avLst/>
          </a:prstGeom>
          <a:ln>
            <a:solidFill>
              <a:schemeClr val="tx2">
                <a:lumMod val="90000"/>
                <a:lumOff val="1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Conector de Seta Reta 22">
            <a:extLst>
              <a:ext uri="{FF2B5EF4-FFF2-40B4-BE49-F238E27FC236}">
                <a16:creationId xmlns:a16="http://schemas.microsoft.com/office/drawing/2014/main" id="{4F587CAB-14BA-1805-057C-C58F7A4CEABA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7563821" y="2328675"/>
            <a:ext cx="781658" cy="740961"/>
          </a:xfrm>
          <a:prstGeom prst="straightConnector1">
            <a:avLst/>
          </a:prstGeom>
          <a:ln>
            <a:solidFill>
              <a:schemeClr val="tx2">
                <a:lumMod val="90000"/>
                <a:lumOff val="1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Conector de Seta Reta 26">
            <a:extLst>
              <a:ext uri="{FF2B5EF4-FFF2-40B4-BE49-F238E27FC236}">
                <a16:creationId xmlns:a16="http://schemas.microsoft.com/office/drawing/2014/main" id="{D000517D-16E9-E917-DCC4-B9FF9579F649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8183405" y="2328675"/>
            <a:ext cx="2610992" cy="754818"/>
          </a:xfrm>
          <a:prstGeom prst="straightConnector1">
            <a:avLst/>
          </a:prstGeom>
          <a:ln>
            <a:solidFill>
              <a:schemeClr val="tx2">
                <a:lumMod val="90000"/>
                <a:lumOff val="1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33589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a 1">
            <a:extLst>
              <a:ext uri="{FF2B5EF4-FFF2-40B4-BE49-F238E27FC236}">
                <a16:creationId xmlns:a16="http://schemas.microsoft.com/office/drawing/2014/main" id="{F8099857-3F02-EA0B-BE63-483D366DA4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4623095"/>
              </p:ext>
            </p:extLst>
          </p:nvPr>
        </p:nvGraphicFramePr>
        <p:xfrm>
          <a:off x="207390" y="1713322"/>
          <a:ext cx="11331020" cy="3295832"/>
        </p:xfrm>
        <a:graphic>
          <a:graphicData uri="http://schemas.openxmlformats.org/drawingml/2006/table">
            <a:tbl>
              <a:tblPr/>
              <a:tblGrid>
                <a:gridCol w="829558">
                  <a:extLst>
                    <a:ext uri="{9D8B030D-6E8A-4147-A177-3AD203B41FA5}">
                      <a16:colId xmlns:a16="http://schemas.microsoft.com/office/drawing/2014/main" val="885060433"/>
                    </a:ext>
                  </a:extLst>
                </a:gridCol>
                <a:gridCol w="1989056">
                  <a:extLst>
                    <a:ext uri="{9D8B030D-6E8A-4147-A177-3AD203B41FA5}">
                      <a16:colId xmlns:a16="http://schemas.microsoft.com/office/drawing/2014/main" val="2608349612"/>
                    </a:ext>
                  </a:extLst>
                </a:gridCol>
                <a:gridCol w="2102177">
                  <a:extLst>
                    <a:ext uri="{9D8B030D-6E8A-4147-A177-3AD203B41FA5}">
                      <a16:colId xmlns:a16="http://schemas.microsoft.com/office/drawing/2014/main" val="1882035647"/>
                    </a:ext>
                  </a:extLst>
                </a:gridCol>
                <a:gridCol w="1941922">
                  <a:extLst>
                    <a:ext uri="{9D8B030D-6E8A-4147-A177-3AD203B41FA5}">
                      <a16:colId xmlns:a16="http://schemas.microsoft.com/office/drawing/2014/main" val="377848053"/>
                    </a:ext>
                  </a:extLst>
                </a:gridCol>
                <a:gridCol w="4468307">
                  <a:extLst>
                    <a:ext uri="{9D8B030D-6E8A-4147-A177-3AD203B41FA5}">
                      <a16:colId xmlns:a16="http://schemas.microsoft.com/office/drawing/2014/main" val="1806667157"/>
                    </a:ext>
                  </a:extLst>
                </a:gridCol>
              </a:tblGrid>
              <a:tr h="92063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1200" b="1">
                          <a:solidFill>
                            <a:srgbClr val="FF0000"/>
                          </a:solidFill>
                        </a:rPr>
                        <a:t>Símbolo</a:t>
                      </a:r>
                      <a:endParaRPr lang="pt-BR" sz="1200">
                        <a:solidFill>
                          <a:srgbClr val="FF0000"/>
                        </a:solidFill>
                      </a:endParaRPr>
                    </a:p>
                  </a:txBody>
                  <a:tcPr marL="26695" marR="26695" marT="13348" marB="133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1200" b="1">
                          <a:solidFill>
                            <a:srgbClr val="FF0000"/>
                          </a:solidFill>
                        </a:rPr>
                        <a:t>Nome do Parâmetro</a:t>
                      </a:r>
                      <a:endParaRPr lang="pt-BR" sz="1200">
                        <a:solidFill>
                          <a:srgbClr val="FF0000"/>
                        </a:solidFill>
                      </a:endParaRPr>
                    </a:p>
                  </a:txBody>
                  <a:tcPr marL="26695" marR="26695" marT="13348" marB="133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1200" b="1">
                          <a:solidFill>
                            <a:srgbClr val="FF0000"/>
                          </a:solidFill>
                        </a:rPr>
                        <a:t>Tipo</a:t>
                      </a:r>
                      <a:endParaRPr lang="pt-BR" sz="1200">
                        <a:solidFill>
                          <a:srgbClr val="FF0000"/>
                        </a:solidFill>
                      </a:endParaRPr>
                    </a:p>
                  </a:txBody>
                  <a:tcPr marL="26695" marR="26695" marT="13348" marB="133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1200" b="1">
                          <a:solidFill>
                            <a:srgbClr val="FF0000"/>
                          </a:solidFill>
                        </a:rPr>
                        <a:t>Intervalo (sugerido)</a:t>
                      </a:r>
                      <a:endParaRPr lang="pt-BR" sz="1200">
                        <a:solidFill>
                          <a:srgbClr val="FF0000"/>
                        </a:solidFill>
                      </a:endParaRPr>
                    </a:p>
                  </a:txBody>
                  <a:tcPr marL="26695" marR="26695" marT="13348" marB="133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1200" b="1">
                          <a:solidFill>
                            <a:srgbClr val="FF0000"/>
                          </a:solidFill>
                        </a:rPr>
                        <a:t>Interpretação</a:t>
                      </a:r>
                      <a:endParaRPr lang="pt-BR" sz="1200">
                        <a:solidFill>
                          <a:srgbClr val="FF0000"/>
                        </a:solidFill>
                      </a:endParaRPr>
                    </a:p>
                  </a:txBody>
                  <a:tcPr marL="26695" marR="26695" marT="13348" marB="133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6955439"/>
                  </a:ext>
                </a:extLst>
              </a:tr>
              <a:tr h="46530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1200" b="1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Vc</a:t>
                      </a:r>
                      <a:endParaRPr lang="pt-BR" sz="120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26695" marR="26695" marT="13348" marB="133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12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Vazão controlada (m³/s)</a:t>
                      </a:r>
                    </a:p>
                  </a:txBody>
                  <a:tcPr marL="26695" marR="26695" marT="13348" marB="133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12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Variável dependente (resultado)</a:t>
                      </a:r>
                    </a:p>
                  </a:txBody>
                  <a:tcPr marL="26695" marR="26695" marT="13348" marB="133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12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≥ 0</a:t>
                      </a:r>
                    </a:p>
                  </a:txBody>
                  <a:tcPr marL="26695" marR="26695" marT="13348" marB="133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12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Vazão de saída após o controle da barragem. Indica quanto de água segue pelo rio; quanto menor o valor, maior a eficiência no controle de enchentes.</a:t>
                      </a:r>
                    </a:p>
                  </a:txBody>
                  <a:tcPr marL="26695" marR="26695" marT="13348" marB="133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7160276"/>
                  </a:ext>
                </a:extLst>
              </a:tr>
              <a:tr h="423477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1200" b="1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Rh</a:t>
                      </a:r>
                      <a:endParaRPr lang="pt-BR" sz="120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26695" marR="26695" marT="13348" marB="133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12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Regime hidrológico (m³/s)</a:t>
                      </a:r>
                    </a:p>
                  </a:txBody>
                  <a:tcPr marL="26695" marR="26695" marT="13348" marB="133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12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Variável de entrada (ambiental)</a:t>
                      </a:r>
                    </a:p>
                  </a:txBody>
                  <a:tcPr marL="26695" marR="26695" marT="13348" marB="133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12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200–500</a:t>
                      </a:r>
                    </a:p>
                  </a:txBody>
                  <a:tcPr marL="26695" marR="26695" marT="13348" marB="133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12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Vazão natural do Rio Hercílio (sem influência da barragem). Reflete o comportamento hidrológico da bacia; aumenta com o volume afluente.</a:t>
                      </a:r>
                    </a:p>
                  </a:txBody>
                  <a:tcPr marL="26695" marR="26695" marT="13348" marB="133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0763794"/>
                  </a:ext>
                </a:extLst>
              </a:tr>
              <a:tr h="29983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1200" b="1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Ci</a:t>
                      </a:r>
                      <a:endParaRPr lang="pt-BR" sz="120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26695" marR="26695" marT="13348" marB="133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12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Chuvas intensas (mm/h)</a:t>
                      </a:r>
                    </a:p>
                  </a:txBody>
                  <a:tcPr marL="26695" marR="26695" marT="13348" marB="133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12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Variável de entrada (ambiental)</a:t>
                      </a:r>
                    </a:p>
                  </a:txBody>
                  <a:tcPr marL="26695" marR="26695" marT="13348" marB="133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12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0–200</a:t>
                      </a:r>
                    </a:p>
                  </a:txBody>
                  <a:tcPr marL="26695" marR="26695" marT="13348" marB="133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12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Intensidade das chuvas na região; eleva a quantidade de água que chega à barragem e ao rio.</a:t>
                      </a:r>
                    </a:p>
                  </a:txBody>
                  <a:tcPr marL="26695" marR="26695" marT="13348" marB="133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3807151"/>
                  </a:ext>
                </a:extLst>
              </a:tr>
              <a:tr h="423477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1200" b="1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Et</a:t>
                      </a:r>
                      <a:endParaRPr lang="pt-BR" sz="120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26695" marR="26695" marT="13348" marB="133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12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Eficiência de controle técnico (adimensional)</a:t>
                      </a:r>
                    </a:p>
                  </a:txBody>
                  <a:tcPr marL="26695" marR="26695" marT="13348" marB="133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12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Parâmetro interno da barragem</a:t>
                      </a:r>
                    </a:p>
                  </a:txBody>
                  <a:tcPr marL="26695" marR="26695" marT="13348" marB="133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12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0–1</a:t>
                      </a:r>
                    </a:p>
                  </a:txBody>
                  <a:tcPr marL="26695" marR="26695" marT="13348" marB="133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12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Eficiência operacional (monitoramento, tempo de resposta, precisão no manejo). Valores altos indicam operação eficaz e previsível.</a:t>
                      </a:r>
                    </a:p>
                  </a:txBody>
                  <a:tcPr marL="26695" marR="26695" marT="13348" marB="133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41019045"/>
                  </a:ext>
                </a:extLst>
              </a:tr>
              <a:tr h="339828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1200" b="1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Cr</a:t>
                      </a:r>
                      <a:endParaRPr lang="pt-BR" sz="120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26695" marR="26695" marT="13348" marB="133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12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Capacidade de retenção (adimensional)</a:t>
                      </a:r>
                    </a:p>
                  </a:txBody>
                  <a:tcPr marL="26695" marR="26695" marT="13348" marB="133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12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Parâmetro interno da barragem</a:t>
                      </a:r>
                    </a:p>
                  </a:txBody>
                  <a:tcPr marL="26695" marR="26695" marT="13348" marB="133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12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0–1</a:t>
                      </a:r>
                    </a:p>
                  </a:txBody>
                  <a:tcPr marL="26695" marR="26695" marT="13348" marB="133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12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Proporção de água que a barragem consegue reter temporariamente; 1 = 100% da capacidade de retenção.</a:t>
                      </a:r>
                    </a:p>
                  </a:txBody>
                  <a:tcPr marL="26695" marR="26695" marT="13348" marB="133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5269379"/>
                  </a:ext>
                </a:extLst>
              </a:tr>
              <a:tr h="475337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1200" b="1" err="1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Fc</a:t>
                      </a:r>
                      <a:endParaRPr lang="pt-BR" sz="120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26695" marR="26695" marT="13348" marB="133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12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Fator comporta (adimensional)</a:t>
                      </a:r>
                    </a:p>
                  </a:txBody>
                  <a:tcPr marL="26695" marR="26695" marT="13348" marB="133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12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Parâmetro de controle</a:t>
                      </a:r>
                    </a:p>
                  </a:txBody>
                  <a:tcPr marL="26695" marR="26695" marT="13348" marB="133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12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0,3; 0,6; 1,0</a:t>
                      </a:r>
                    </a:p>
                  </a:txBody>
                  <a:tcPr marL="26695" marR="26695" marT="13348" marB="133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12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Grau de abertura das comportas: 0,3 = fechadas; 0,6 = parcialmente abertas; 1,0 = totalmente abertas; controla diretamente o fluxo de saída.</a:t>
                      </a:r>
                    </a:p>
                  </a:txBody>
                  <a:tcPr marL="26695" marR="26695" marT="13348" marB="133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55614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241604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D5B345-5863-77C5-A8D7-17BFAD7B79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BCC49066-C140-D7CC-E464-79DFB8F89000}"/>
              </a:ext>
            </a:extLst>
          </p:cNvPr>
          <p:cNvSpPr txBox="1"/>
          <p:nvPr/>
        </p:nvSpPr>
        <p:spPr>
          <a:xfrm>
            <a:off x="2938706" y="3013069"/>
            <a:ext cx="63145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>
                <a:solidFill>
                  <a:schemeClr val="tx2">
                    <a:lumMod val="90000"/>
                    <a:lumOff val="10000"/>
                  </a:schemeClr>
                </a:solidFill>
              </a:rPr>
              <a:t>17.4 – Formalismo</a:t>
            </a:r>
          </a:p>
        </p:txBody>
      </p:sp>
    </p:spTree>
    <p:extLst>
      <p:ext uri="{BB962C8B-B14F-4D97-AF65-F5344CB8AC3E}">
        <p14:creationId xmlns:p14="http://schemas.microsoft.com/office/powerpoint/2010/main" val="20837693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9717EBC2-E58D-E194-56EB-5B2576CD86D6}"/>
              </a:ext>
            </a:extLst>
          </p:cNvPr>
          <p:cNvSpPr txBox="1"/>
          <p:nvPr/>
        </p:nvSpPr>
        <p:spPr>
          <a:xfrm>
            <a:off x="391886" y="612950"/>
            <a:ext cx="4602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>
                <a:solidFill>
                  <a:schemeClr val="tx2">
                    <a:lumMod val="90000"/>
                    <a:lumOff val="10000"/>
                  </a:schemeClr>
                </a:solidFill>
              </a:rPr>
              <a:t>17.4.1. O que é o </a:t>
            </a:r>
            <a:r>
              <a:rPr lang="pt-BR" b="1" err="1">
                <a:solidFill>
                  <a:schemeClr val="tx2">
                    <a:lumMod val="90000"/>
                    <a:lumOff val="10000"/>
                  </a:schemeClr>
                </a:solidFill>
              </a:rPr>
              <a:t>Netlogo</a:t>
            </a:r>
            <a:endParaRPr lang="pt-BR" b="1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pic>
        <p:nvPicPr>
          <p:cNvPr id="11" name="Picture 2" descr="NetLogo Web">
            <a:extLst>
              <a:ext uri="{FF2B5EF4-FFF2-40B4-BE49-F238E27FC236}">
                <a16:creationId xmlns:a16="http://schemas.microsoft.com/office/drawing/2014/main" id="{197D2376-FED9-3DA4-62F6-A6FA26C124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163" y="982282"/>
            <a:ext cx="1582795" cy="158279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C200B4FA-E6F1-A960-4BB1-00C44BDD7F97}"/>
              </a:ext>
            </a:extLst>
          </p:cNvPr>
          <p:cNvSpPr txBox="1"/>
          <p:nvPr/>
        </p:nvSpPr>
        <p:spPr>
          <a:xfrm>
            <a:off x="2692958" y="1188904"/>
            <a:ext cx="922972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1600">
                <a:solidFill>
                  <a:schemeClr val="tx2">
                    <a:lumMod val="90000"/>
                    <a:lumOff val="10000"/>
                  </a:schemeClr>
                </a:solidFill>
              </a:rPr>
              <a:t>O </a:t>
            </a:r>
            <a:r>
              <a:rPr lang="pt-BR" sz="1600">
                <a:solidFill>
                  <a:srgbClr val="FF0000"/>
                </a:solidFill>
              </a:rPr>
              <a:t>NetLogo</a:t>
            </a:r>
            <a:r>
              <a:rPr lang="pt-BR" sz="1600">
                <a:solidFill>
                  <a:schemeClr val="tx2">
                    <a:lumMod val="90000"/>
                    <a:lumOff val="10000"/>
                  </a:schemeClr>
                </a:solidFill>
              </a:rPr>
              <a:t> é uma plataforma de modelagem baseada em agentes (Agent-Based </a:t>
            </a:r>
            <a:r>
              <a:rPr lang="pt-BR" sz="1600" err="1">
                <a:solidFill>
                  <a:schemeClr val="tx2">
                    <a:lumMod val="90000"/>
                    <a:lumOff val="10000"/>
                  </a:schemeClr>
                </a:solidFill>
              </a:rPr>
              <a:t>Modeling</a:t>
            </a:r>
            <a:r>
              <a:rPr lang="pt-BR" sz="1600">
                <a:solidFill>
                  <a:schemeClr val="tx2">
                    <a:lumMod val="90000"/>
                    <a:lumOff val="10000"/>
                  </a:schemeClr>
                </a:solidFill>
              </a:rPr>
              <a:t> - ABM) amplamente utilizada para simular sistemas complexos que envolvem múltiplos agentes interativos em um ambiente espacial. Ele foi desenvolvido por Uri </a:t>
            </a:r>
            <a:r>
              <a:rPr lang="pt-BR" sz="1600" err="1">
                <a:solidFill>
                  <a:schemeClr val="tx2">
                    <a:lumMod val="90000"/>
                    <a:lumOff val="10000"/>
                  </a:schemeClr>
                </a:solidFill>
              </a:rPr>
              <a:t>Wilensky</a:t>
            </a:r>
            <a:r>
              <a:rPr lang="pt-BR" sz="1600">
                <a:solidFill>
                  <a:schemeClr val="tx2">
                    <a:lumMod val="90000"/>
                    <a:lumOff val="10000"/>
                  </a:schemeClr>
                </a:solidFill>
              </a:rPr>
              <a:t> no Center for </a:t>
            </a:r>
            <a:r>
              <a:rPr lang="pt-BR" sz="1600" err="1">
                <a:solidFill>
                  <a:schemeClr val="tx2">
                    <a:lumMod val="90000"/>
                    <a:lumOff val="10000"/>
                  </a:schemeClr>
                </a:solidFill>
              </a:rPr>
              <a:t>Connected</a:t>
            </a:r>
            <a:r>
              <a:rPr lang="pt-BR" sz="1600">
                <a:solidFill>
                  <a:schemeClr val="tx2">
                    <a:lumMod val="90000"/>
                    <a:lumOff val="10000"/>
                  </a:schemeClr>
                </a:solidFill>
              </a:rPr>
              <a:t> Learning </a:t>
            </a:r>
            <a:r>
              <a:rPr lang="pt-BR" sz="1600" err="1">
                <a:solidFill>
                  <a:schemeClr val="tx2">
                    <a:lumMod val="90000"/>
                    <a:lumOff val="10000"/>
                  </a:schemeClr>
                </a:solidFill>
              </a:rPr>
              <a:t>and</a:t>
            </a:r>
            <a:r>
              <a:rPr lang="pt-BR" sz="1600">
                <a:solidFill>
                  <a:schemeClr val="tx2">
                    <a:lumMod val="90000"/>
                    <a:lumOff val="10000"/>
                  </a:schemeClr>
                </a:solidFill>
              </a:rPr>
              <a:t> Computer-Based </a:t>
            </a:r>
            <a:r>
              <a:rPr lang="pt-BR" sz="1600" err="1">
                <a:solidFill>
                  <a:schemeClr val="tx2">
                    <a:lumMod val="90000"/>
                    <a:lumOff val="10000"/>
                  </a:schemeClr>
                </a:solidFill>
              </a:rPr>
              <a:t>Modeling</a:t>
            </a:r>
            <a:r>
              <a:rPr lang="pt-BR" sz="1600">
                <a:solidFill>
                  <a:schemeClr val="tx2">
                    <a:lumMod val="90000"/>
                    <a:lumOff val="10000"/>
                  </a:schemeClr>
                </a:solidFill>
              </a:rPr>
              <a:t> da Northwestern </a:t>
            </a:r>
            <a:r>
              <a:rPr lang="pt-BR" sz="1600" err="1">
                <a:solidFill>
                  <a:schemeClr val="tx2">
                    <a:lumMod val="90000"/>
                    <a:lumOff val="10000"/>
                  </a:schemeClr>
                </a:solidFill>
              </a:rPr>
              <a:t>University</a:t>
            </a:r>
            <a:r>
              <a:rPr lang="pt-BR" sz="1600">
                <a:solidFill>
                  <a:schemeClr val="tx2">
                    <a:lumMod val="90000"/>
                    <a:lumOff val="10000"/>
                  </a:schemeClr>
                </a:solidFill>
              </a:rPr>
              <a:t>, nos Estados Unidos, e é utilizado em diversas áreas, como ciências sociais, ecologia, economia, física, educação e inteligência artificial.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0ED1A46D-32A1-0192-640B-EBE4652595CE}"/>
              </a:ext>
            </a:extLst>
          </p:cNvPr>
          <p:cNvSpPr txBox="1"/>
          <p:nvPr/>
        </p:nvSpPr>
        <p:spPr>
          <a:xfrm>
            <a:off x="1027849" y="2782563"/>
            <a:ext cx="10894833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>
                <a:solidFill>
                  <a:schemeClr val="tx2">
                    <a:lumMod val="90000"/>
                    <a:lumOff val="10000"/>
                  </a:schemeClr>
                </a:solidFill>
              </a:rPr>
              <a:t>a) Modelo baseado em agentes:</a:t>
            </a:r>
          </a:p>
          <a:p>
            <a:pPr marL="180975" algn="just"/>
            <a:r>
              <a:rPr lang="pt-BR" sz="1400">
                <a:solidFill>
                  <a:schemeClr val="tx2">
                    <a:lumMod val="90000"/>
                    <a:lumOff val="10000"/>
                  </a:schemeClr>
                </a:solidFill>
              </a:rPr>
              <a:t>Cada entidade do sistema (pessoa, animal, organização, molécula, etc.) é representada como um agente autônomo que segue regras próprias de comportamento e pode interagir com outros agentes e com o ambiente.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82BB7271-AFB7-2889-EFC1-1182F465E0B7}"/>
              </a:ext>
            </a:extLst>
          </p:cNvPr>
          <p:cNvSpPr txBox="1"/>
          <p:nvPr/>
        </p:nvSpPr>
        <p:spPr>
          <a:xfrm>
            <a:off x="1027849" y="3520801"/>
            <a:ext cx="10894832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66700" indent="-266700" algn="just"/>
            <a:r>
              <a:rPr lang="pt-BR" sz="1400">
                <a:solidFill>
                  <a:schemeClr val="tx2">
                    <a:lumMod val="90000"/>
                    <a:lumOff val="10000"/>
                  </a:schemeClr>
                </a:solidFill>
              </a:rPr>
              <a:t>b) Linguagem de programação própria:</a:t>
            </a:r>
          </a:p>
          <a:p>
            <a:pPr marL="180975" algn="just"/>
            <a:r>
              <a:rPr lang="pt-BR" sz="1400">
                <a:solidFill>
                  <a:schemeClr val="tx2">
                    <a:lumMod val="90000"/>
                    <a:lumOff val="10000"/>
                  </a:schemeClr>
                </a:solidFill>
              </a:rPr>
              <a:t>Possui uma linguagem própria, simples e de alto nível, também chamada NetLogo, que permite descrever comportamentos, variáveis e interações dos agentes de forma compacta e expressiva.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0782D397-B065-2F6F-7B3B-BB2BD5ADCB08}"/>
              </a:ext>
            </a:extLst>
          </p:cNvPr>
          <p:cNvSpPr txBox="1"/>
          <p:nvPr/>
        </p:nvSpPr>
        <p:spPr>
          <a:xfrm>
            <a:off x="1027849" y="4259465"/>
            <a:ext cx="10894832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0975" indent="-180975"/>
            <a:r>
              <a:rPr lang="pt-BR" sz="1400">
                <a:solidFill>
                  <a:schemeClr val="tx2">
                    <a:lumMod val="90000"/>
                    <a:lumOff val="10000"/>
                  </a:schemeClr>
                </a:solidFill>
              </a:rPr>
              <a:t>c) Ambiente espacial discreto (grid):</a:t>
            </a:r>
            <a:br>
              <a:rPr lang="pt-BR" sz="1400">
                <a:solidFill>
                  <a:schemeClr val="tx2">
                    <a:lumMod val="90000"/>
                    <a:lumOff val="10000"/>
                  </a:schemeClr>
                </a:solidFill>
              </a:rPr>
            </a:br>
            <a:r>
              <a:rPr lang="pt-BR" sz="1400">
                <a:solidFill>
                  <a:schemeClr val="tx2">
                    <a:lumMod val="90000"/>
                    <a:lumOff val="10000"/>
                  </a:schemeClr>
                </a:solidFill>
              </a:rPr>
              <a:t>Os agentes atuam sobre um espaço bidimensional discretizado em células (</a:t>
            </a:r>
            <a:r>
              <a:rPr lang="pt-BR" sz="1400" i="1">
                <a:solidFill>
                  <a:schemeClr val="tx2">
                    <a:lumMod val="90000"/>
                    <a:lumOff val="10000"/>
                  </a:schemeClr>
                </a:solidFill>
              </a:rPr>
              <a:t>patches</a:t>
            </a:r>
            <a:r>
              <a:rPr lang="pt-BR" sz="1400">
                <a:solidFill>
                  <a:schemeClr val="tx2">
                    <a:lumMod val="90000"/>
                    <a:lumOff val="10000"/>
                  </a:schemeClr>
                </a:solidFill>
              </a:rPr>
              <a:t>), o que permite representar ambientes físicos e geográficos com relativa facilidade.</a:t>
            </a: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8DB55C55-19A6-6692-D976-97BBFA10C6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1849" y="4971088"/>
            <a:ext cx="1588619" cy="1783450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2A86578A-1D5F-4743-3E4A-9FA0458326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2810" y="4997702"/>
            <a:ext cx="2128516" cy="1756836"/>
          </a:xfrm>
          <a:prstGeom prst="rect">
            <a:avLst/>
          </a:prstGeom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DD0EFA32-71AC-1382-3684-CC7EDC84A0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2833" y="4997703"/>
            <a:ext cx="2278887" cy="1756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595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  <p:bldP spid="15" grpId="0"/>
      <p:bldP spid="1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a 1">
            <a:extLst>
              <a:ext uri="{FF2B5EF4-FFF2-40B4-BE49-F238E27FC236}">
                <a16:creationId xmlns:a16="http://schemas.microsoft.com/office/drawing/2014/main" id="{E720120C-C924-7D8F-CFE1-E6A46444D3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0913462"/>
              </p:ext>
            </p:extLst>
          </p:nvPr>
        </p:nvGraphicFramePr>
        <p:xfrm>
          <a:off x="443802" y="806189"/>
          <a:ext cx="11304395" cy="5245622"/>
        </p:xfrm>
        <a:graphic>
          <a:graphicData uri="http://schemas.openxmlformats.org/drawingml/2006/table">
            <a:tbl>
              <a:tblPr/>
              <a:tblGrid>
                <a:gridCol w="1337304">
                  <a:extLst>
                    <a:ext uri="{9D8B030D-6E8A-4147-A177-3AD203B41FA5}">
                      <a16:colId xmlns:a16="http://schemas.microsoft.com/office/drawing/2014/main" val="3842754490"/>
                    </a:ext>
                  </a:extLst>
                </a:gridCol>
                <a:gridCol w="3184454">
                  <a:extLst>
                    <a:ext uri="{9D8B030D-6E8A-4147-A177-3AD203B41FA5}">
                      <a16:colId xmlns:a16="http://schemas.microsoft.com/office/drawing/2014/main" val="1410624016"/>
                    </a:ext>
                  </a:extLst>
                </a:gridCol>
                <a:gridCol w="2260879">
                  <a:extLst>
                    <a:ext uri="{9D8B030D-6E8A-4147-A177-3AD203B41FA5}">
                      <a16:colId xmlns:a16="http://schemas.microsoft.com/office/drawing/2014/main" val="2969928528"/>
                    </a:ext>
                  </a:extLst>
                </a:gridCol>
                <a:gridCol w="2260879">
                  <a:extLst>
                    <a:ext uri="{9D8B030D-6E8A-4147-A177-3AD203B41FA5}">
                      <a16:colId xmlns:a16="http://schemas.microsoft.com/office/drawing/2014/main" val="1768537520"/>
                    </a:ext>
                  </a:extLst>
                </a:gridCol>
                <a:gridCol w="2260879">
                  <a:extLst>
                    <a:ext uri="{9D8B030D-6E8A-4147-A177-3AD203B41FA5}">
                      <a16:colId xmlns:a16="http://schemas.microsoft.com/office/drawing/2014/main" val="1036743173"/>
                    </a:ext>
                  </a:extLst>
                </a:gridCol>
              </a:tblGrid>
              <a:tr h="79528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800" b="1">
                          <a:solidFill>
                            <a:srgbClr val="FF0000"/>
                          </a:solidFill>
                        </a:rPr>
                        <a:t>Item</a:t>
                      </a:r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800" b="1">
                          <a:solidFill>
                            <a:srgbClr val="FF0000"/>
                          </a:solidFill>
                        </a:rPr>
                        <a:t>Barragem_Simulacao_v1.nlogo</a:t>
                      </a:r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800" b="1">
                          <a:solidFill>
                            <a:srgbClr val="FF0000"/>
                          </a:solidFill>
                        </a:rPr>
                        <a:t>Barragem_Simulacao_v2.nlogo</a:t>
                      </a:r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800" b="1">
                          <a:solidFill>
                            <a:srgbClr val="FF0000"/>
                          </a:solidFill>
                        </a:rPr>
                        <a:t>Barragem_Simulacao_v3.nlogo (nova)</a:t>
                      </a:r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800" b="1">
                          <a:solidFill>
                            <a:srgbClr val="FF0000"/>
                          </a:solidFill>
                        </a:rPr>
                        <a:t>Observação / Impacto</a:t>
                      </a:r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6117151"/>
                  </a:ext>
                </a:extLst>
              </a:tr>
              <a:tr h="45444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800" b="1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Suporte GIS / shapefile</a:t>
                      </a:r>
                      <a:endParaRPr lang="pt-BR" sz="80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Não — ambiente sintético, sem GIS.</a:t>
                      </a:r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Sim — usa 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Courier New" panose="02070309020205020404" pitchFamily="49" charset="0"/>
                        </a:rPr>
                        <a:t>gis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 e carrega 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Courier New" panose="02070309020205020404" pitchFamily="49" charset="0"/>
                        </a:rPr>
                        <a:t>bacia_hidrografica_vale.shp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.</a:t>
                      </a:r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Sim — suporte a múltiplas camadas vetoriais (sub-bacias, cursos d'água, uso do solo), leitura automática de .shp/.dbf/.prj, verificação e reprojeção automática para o envelope do mundo.</a:t>
                      </a:r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V3 torna o modelo interoperável com QGIS/fluxos GIS; exige shapefiles bem preparados ou rotina de pré-processamento.</a:t>
                      </a:r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8389807"/>
                  </a:ext>
                </a:extLst>
              </a:tr>
              <a:tr h="45444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800" b="1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Variáveis globais principais</a:t>
                      </a:r>
                      <a:endParaRPr lang="pt-BR" sz="80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Courier New" panose="02070309020205020404" pitchFamily="49" charset="0"/>
                        </a:rPr>
                        <a:t>regime-hidrologico, intensidade-chuvas, capacidade-maxima, eficiencia-tecnica, capacidade-retencao, vazao-controlada, etc.</a:t>
                      </a:r>
                      <a:endParaRPr lang="pt-BR" sz="80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Mesmas + atributos derivados do shapefile (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Courier New" panose="02070309020205020404" pitchFamily="49" charset="0"/>
                        </a:rPr>
                        <a:t>area-bacia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, 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Courier New" panose="02070309020205020404" pitchFamily="49" charset="0"/>
                        </a:rPr>
                        <a:t>num-subbacias-ativas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, etc.).</a:t>
                      </a:r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Acrescenta parâmetros de chuva-runoff (infiltração, coef. escoamento, tempo de concentração), parâmetros de routing (K, X) e incerteza (σ chuva, ensemble-size).</a:t>
                      </a:r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V3 permite modelagem hidrológica mais realista e análise de sensibilidade/uncertainty.</a:t>
                      </a:r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1450903"/>
                  </a:ext>
                </a:extLst>
              </a:tr>
              <a:tr h="45444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800" b="1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Breeds (agentes)</a:t>
                      </a:r>
                      <a:endParaRPr lang="pt-BR" sz="80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Courier New" panose="02070309020205020404" pitchFamily="49" charset="0"/>
                        </a:rPr>
                        <a:t>sensores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, 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Courier New" panose="02070309020205020404" pitchFamily="49" charset="0"/>
                        </a:rPr>
                        <a:t>comportas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, 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Courier New" panose="02070309020205020404" pitchFamily="49" charset="0"/>
                        </a:rPr>
                        <a:t>comportas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 com leitura e comportamento simples.</a:t>
                      </a:r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Courier New" panose="02070309020205020404" pitchFamily="49" charset="0"/>
                        </a:rPr>
                        <a:t>sensores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, 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Courier New" panose="02070309020205020404" pitchFamily="49" charset="0"/>
                        </a:rPr>
                        <a:t>comportas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, 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Courier New" panose="02070309020205020404" pitchFamily="49" charset="0"/>
                        </a:rPr>
                        <a:t>marcadores-bacia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 (marca sub-bacias).</a:t>
                      </a:r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Além dos anteriores, adiciona 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Courier New" panose="02070309020205020404" pitchFamily="49" charset="0"/>
                        </a:rPr>
                        <a:t>estações-pluviometricas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, 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Courier New" panose="02070309020205020404" pitchFamily="49" charset="0"/>
                        </a:rPr>
                        <a:t>estações-vazao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, 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Courier New" panose="02070309020205020404" pitchFamily="49" charset="0"/>
                        </a:rPr>
                        <a:t>operadores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 (decisor humano/automático) e agentes de integração (exportadores).</a:t>
                      </a:r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V3 amplia capacidade de monitoramento e simulação de operação/decisão humana.</a:t>
                      </a:r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5733518"/>
                  </a:ext>
                </a:extLst>
              </a:tr>
              <a:tr h="42036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800" b="1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patches-own / atributos espaciais</a:t>
                      </a:r>
                      <a:endParaRPr lang="pt-BR" sz="80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Courier New" panose="02070309020205020404" pitchFamily="49" charset="0"/>
                        </a:rPr>
                        <a:t>tipo-area, nivel-agua, vazao-q7, vazao-rest, nome-microbacia, area-bacia, tem-chuva?, contribuicao-vazao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.</a:t>
                      </a:r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Mesmos atributos; popula a partir do shapefile.</a:t>
                      </a:r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Adiciona 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Courier New" panose="02070309020205020404" pitchFamily="49" charset="0"/>
                        </a:rPr>
                        <a:t>elevacao (DEM)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, 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Courier New" panose="02070309020205020404" pitchFamily="49" charset="0"/>
                        </a:rPr>
                        <a:t>uso_solo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, 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Courier New" panose="02070309020205020404" pitchFamily="49" charset="0"/>
                        </a:rPr>
                        <a:t>impermeabilizacao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, 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Courier New" panose="02070309020205020404" pitchFamily="49" charset="0"/>
                        </a:rPr>
                        <a:t>armazenamento_soil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, 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Courier New" panose="02070309020205020404" pitchFamily="49" charset="0"/>
                        </a:rPr>
                        <a:t>id_feature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, 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Courier New" panose="02070309020205020404" pitchFamily="49" charset="0"/>
                        </a:rPr>
                        <a:t>lat/lon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 e 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Courier New" panose="02070309020205020404" pitchFamily="49" charset="0"/>
                        </a:rPr>
                        <a:t>last_obs_timestamp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.</a:t>
                      </a:r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Permite incorporar topografia e processos superficiais — melhora resposta espacial.</a:t>
                      </a:r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4041086"/>
                  </a:ext>
                </a:extLst>
              </a:tr>
              <a:tr h="55669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800" b="1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Cálculo da vazão controlada (fórmula)</a:t>
                      </a:r>
                      <a:endParaRPr lang="pt-BR" sz="80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Fórmula estrutural simples 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Courier New" panose="02070309020205020404" pitchFamily="49" charset="0"/>
                        </a:rPr>
                        <a:t>Vc = (Rh + Cj) * (1 - (Et * Cr * Fc))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 com Cj sintético.</a:t>
                      </a:r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Mesma estrutura com 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Courier New" panose="02070309020205020404" pitchFamily="49" charset="0"/>
                        </a:rPr>
                        <a:t>Cj = (intensidade-chuvas * num-subbacias-ativas) * 0.3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 (agregação espacial).</a:t>
                      </a:r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Substitui por esquema de routing (ex.: reservatório linear / Muskingum simplificado) + algoritmo de operação otimizado (multi-objetivo: minimizar risco-enchente e liberar água para demanda), com opção de usar 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Courier New" panose="02070309020205020404" pitchFamily="49" charset="0"/>
                        </a:rPr>
                        <a:t>Cj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 espacial ou series temporais reais.</a:t>
                      </a:r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V3 gera hidrogramas mais plausíveis e permite políticas operacionais testáveis; exige calibração.</a:t>
                      </a:r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1976232"/>
                  </a:ext>
                </a:extLst>
              </a:tr>
              <a:tr h="45444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800" b="1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Inicialização / defaults</a:t>
                      </a:r>
                      <a:endParaRPr lang="pt-BR" sz="80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Valores padronizados (ex.: 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Courier New" panose="02070309020205020404" pitchFamily="49" charset="0"/>
                        </a:rPr>
                        <a:t>regime-hidrologico=150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, 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Courier New" panose="02070309020205020404" pitchFamily="49" charset="0"/>
                        </a:rPr>
                        <a:t>capacidade-maxima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 fixo, 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Courier New" panose="02070309020205020404" pitchFamily="49" charset="0"/>
                        </a:rPr>
                        <a:t>volume-reservatorio = 40%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).</a:t>
                      </a:r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Valores inicializados com base em shapefile e parâmetros modelo; requer calibração.</a:t>
                      </a:r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Inicialização baseada em séries históricas (CSV/DB): estado inicial do reservatório sincronizado com observados; opção de “spin-up” e leitura de metadata do shapefile para defaults.</a:t>
                      </a:r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Reduz discrepâncias entre simulação e observações; aumenta necessidade de dados históricos.</a:t>
                      </a:r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31251660"/>
                  </a:ext>
                </a:extLst>
              </a:tr>
              <a:tr h="42036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800" b="1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Entrada de dados (chuva / chuva espacial)</a:t>
                      </a:r>
                      <a:endParaRPr lang="pt-BR" sz="80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Chuva gerada aleatoriamente por tick; sem associação espacial detalhada.</a:t>
                      </a:r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Chuva aplicada por sub-bacia (atributos do shapefile são usados).</a:t>
                      </a:r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Entrada multi-fonte: CSV timeseries por estação, raster de precipitação (radar / gridded), API de estações em tempo real; downscaling espacial e interpolação entre estações.</a:t>
                      </a:r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V3 permite cenários baseados em dados reais e assimilação; maior complexidade operacional.</a:t>
                      </a:r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5637670"/>
                  </a:ext>
                </a:extLst>
              </a:tr>
              <a:tr h="38628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800" b="1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Interface (controles/plots/monitores)</a:t>
                      </a:r>
                      <a:endParaRPr lang="pt-BR" sz="80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~6 sliders (comentados/opcionais), 2 buttons, ~14 plots, vários monitors.</a:t>
                      </a:r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US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~2 sliders, 3 buttons, ~11 plots, muitos monitors (15).</a:t>
                      </a:r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Painel de cenários (salvar/carregar), gestor de ensembles, botões de calibração automática, export CSV/GeoJSON, widgets para alternar camadas GIS e logs de operação.</a:t>
                      </a:r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V3 orientado ao uso operacional e análise de cenários; mais controles, porém curva de aprendizagem maior.</a:t>
                      </a:r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64376"/>
                  </a:ext>
                </a:extLst>
              </a:tr>
              <a:tr h="52261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800" b="1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Procedures principais</a:t>
                      </a:r>
                      <a:endParaRPr lang="pt-BR" sz="80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Courier New" panose="02070309020205020404" pitchFamily="49" charset="0"/>
                        </a:rPr>
                        <a:t>setup-ambiente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, 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Courier New" panose="02070309020205020404" pitchFamily="49" charset="0"/>
                        </a:rPr>
                        <a:t>setup-barragem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, 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Courier New" panose="02070309020205020404" pitchFamily="49" charset="0"/>
                        </a:rPr>
                        <a:t>setup-sensores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, 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Courier New" panose="02070309020205020404" pitchFamily="49" charset="0"/>
                        </a:rPr>
                        <a:t>go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, 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Courier New" panose="02070309020205020404" pitchFamily="49" charset="0"/>
                        </a:rPr>
                        <a:t>calcular-vazao-controlada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, etc.</a:t>
                      </a:r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Adiciona 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Courier New" panose="02070309020205020404" pitchFamily="49" charset="0"/>
                        </a:rPr>
                        <a:t>setup-ambiente-gis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, itera sobre 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Courier New" panose="02070309020205020404" pitchFamily="49" charset="0"/>
                        </a:rPr>
                        <a:t>feature-list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, desenho de features, agregação por sub-bacia.</a:t>
                      </a:r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Novas rotinas: 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Courier New" panose="02070309020205020404" pitchFamily="49" charset="0"/>
                        </a:rPr>
                        <a:t>load-timeseries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, 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Courier New" panose="02070309020205020404" pitchFamily="49" charset="0"/>
                        </a:rPr>
                        <a:t>calibrate-parameters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, 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Courier New" panose="02070309020205020404" pitchFamily="49" charset="0"/>
                        </a:rPr>
                        <a:t>run-ensemble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, 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Courier New" panose="02070309020205020404" pitchFamily="49" charset="0"/>
                        </a:rPr>
                        <a:t>export-results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, 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Courier New" panose="02070309020205020404" pitchFamily="49" charset="0"/>
                        </a:rPr>
                        <a:t>assimilar-observacoes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, 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Courier New" panose="02070309020205020404" pitchFamily="49" charset="0"/>
                        </a:rPr>
                        <a:t>optimize-operacao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 (heurística/algoritmo genético simples).</a:t>
                      </a:r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Automatiza validação e experimentação; exige pacotes/tempo computacional extra.</a:t>
                      </a:r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3809682"/>
                  </a:ext>
                </a:extLst>
              </a:tr>
              <a:tr h="14769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800" b="1"/>
                        <a:t>Dependências externas</a:t>
                      </a:r>
                      <a:endParaRPr lang="pt-BR" sz="800"/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800"/>
                        <a:t>Nenhuma extensão NetLogo necessária.</a:t>
                      </a:r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pt-BR" sz="800"/>
                        <a:t>Requer extensão </a:t>
                      </a:r>
                      <a:r>
                        <a:rPr lang="pt-BR" sz="800">
                          <a:latin typeface="Courier New" panose="02070309020205020404" pitchFamily="49" charset="0"/>
                        </a:rPr>
                        <a:t>gis</a:t>
                      </a:r>
                      <a:r>
                        <a:rPr lang="pt-BR" sz="800"/>
                        <a:t> e shapefile (.shp/.dbf/.shx/.prj).</a:t>
                      </a:r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pt-BR" sz="800"/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pt-BR" sz="800"/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34739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70934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042D18-6B20-AFC3-68C7-4158180D5F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DC779D8C-D8A2-3BB5-014E-5AB1DA00EB11}"/>
              </a:ext>
            </a:extLst>
          </p:cNvPr>
          <p:cNvSpPr txBox="1"/>
          <p:nvPr/>
        </p:nvSpPr>
        <p:spPr>
          <a:xfrm>
            <a:off x="2223089" y="3238356"/>
            <a:ext cx="75172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>
                <a:solidFill>
                  <a:schemeClr val="tx2">
                    <a:lumMod val="90000"/>
                    <a:lumOff val="10000"/>
                  </a:schemeClr>
                </a:solidFill>
              </a:rPr>
              <a:t>17.5 – Execução</a:t>
            </a:r>
          </a:p>
        </p:txBody>
      </p:sp>
    </p:spTree>
    <p:extLst>
      <p:ext uri="{BB962C8B-B14F-4D97-AF65-F5344CB8AC3E}">
        <p14:creationId xmlns:p14="http://schemas.microsoft.com/office/powerpoint/2010/main" val="38515423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580FA9BA-2AD9-670B-E075-E07E62E05AD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249" t="-308" r="38033" b="308"/>
          <a:stretch>
            <a:fillRect/>
          </a:stretch>
        </p:blipFill>
        <p:spPr>
          <a:xfrm>
            <a:off x="1417982" y="786350"/>
            <a:ext cx="9356035" cy="607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4177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D6461FF6-C896-81B2-425A-585DB0FDDB4F}"/>
              </a:ext>
            </a:extLst>
          </p:cNvPr>
          <p:cNvSpPr txBox="1"/>
          <p:nvPr/>
        </p:nvSpPr>
        <p:spPr>
          <a:xfrm>
            <a:off x="602901" y="683288"/>
            <a:ext cx="33461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>
                <a:solidFill>
                  <a:schemeClr val="tx2">
                    <a:lumMod val="90000"/>
                    <a:lumOff val="10000"/>
                  </a:schemeClr>
                </a:solidFill>
              </a:rPr>
              <a:t>17.1. O que uma simulação?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CAAEAE84-4716-91BA-E69E-3C2FF1AD4746}"/>
              </a:ext>
            </a:extLst>
          </p:cNvPr>
          <p:cNvSpPr txBox="1"/>
          <p:nvPr/>
        </p:nvSpPr>
        <p:spPr>
          <a:xfrm>
            <a:off x="1071500" y="1052620"/>
            <a:ext cx="1066187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>
                <a:solidFill>
                  <a:schemeClr val="tx2">
                    <a:lumMod val="90000"/>
                    <a:lumOff val="10000"/>
                  </a:schemeClr>
                </a:solidFill>
              </a:rPr>
              <a:t>Simulação computacional é um processo de </a:t>
            </a:r>
            <a:r>
              <a:rPr lang="pt-BR">
                <a:solidFill>
                  <a:srgbClr val="FF0000"/>
                </a:solidFill>
              </a:rPr>
              <a:t>modelagem dinâmica</a:t>
            </a:r>
            <a:r>
              <a:rPr lang="pt-BR">
                <a:solidFill>
                  <a:schemeClr val="tx2">
                    <a:lumMod val="90000"/>
                    <a:lumOff val="10000"/>
                  </a:schemeClr>
                </a:solidFill>
              </a:rPr>
              <a:t>, realizado em </a:t>
            </a:r>
            <a:r>
              <a:rPr lang="pt-BR">
                <a:solidFill>
                  <a:srgbClr val="FF0000"/>
                </a:solidFill>
              </a:rPr>
              <a:t>ambiente digital</a:t>
            </a:r>
            <a:r>
              <a:rPr lang="pt-BR">
                <a:solidFill>
                  <a:schemeClr val="tx2">
                    <a:lumMod val="90000"/>
                    <a:lumOff val="10000"/>
                  </a:schemeClr>
                </a:solidFill>
              </a:rPr>
              <a:t>, que permite representar, </a:t>
            </a:r>
            <a:r>
              <a:rPr lang="pt-BR">
                <a:solidFill>
                  <a:srgbClr val="FF0000"/>
                </a:solidFill>
              </a:rPr>
              <a:t>experimentar</a:t>
            </a:r>
            <a:r>
              <a:rPr lang="pt-BR">
                <a:solidFill>
                  <a:schemeClr val="tx2">
                    <a:lumMod val="90000"/>
                    <a:lumOff val="10000"/>
                  </a:schemeClr>
                </a:solidFill>
              </a:rPr>
              <a:t> e analisar o comportamento de sistemas reais ou hipotéticos por meio de </a:t>
            </a:r>
            <a:r>
              <a:rPr lang="pt-BR">
                <a:solidFill>
                  <a:srgbClr val="FF0000"/>
                </a:solidFill>
              </a:rPr>
              <a:t>algoritmos </a:t>
            </a:r>
            <a:r>
              <a:rPr lang="pt-BR">
                <a:solidFill>
                  <a:schemeClr val="tx2">
                    <a:lumMod val="90000"/>
                    <a:lumOff val="10000"/>
                  </a:schemeClr>
                </a:solidFill>
              </a:rPr>
              <a:t>executados em computadores.</a:t>
            </a:r>
          </a:p>
        </p:txBody>
      </p:sp>
      <p:graphicFrame>
        <p:nvGraphicFramePr>
          <p:cNvPr id="4" name="Tabela 3">
            <a:extLst>
              <a:ext uri="{FF2B5EF4-FFF2-40B4-BE49-F238E27FC236}">
                <a16:creationId xmlns:a16="http://schemas.microsoft.com/office/drawing/2014/main" id="{71B8D24C-44A5-AA08-6BE9-8AEEA2344B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1304950"/>
              </p:ext>
            </p:extLst>
          </p:nvPr>
        </p:nvGraphicFramePr>
        <p:xfrm>
          <a:off x="2479614" y="2156096"/>
          <a:ext cx="8134839" cy="304800"/>
        </p:xfrm>
        <a:graphic>
          <a:graphicData uri="http://schemas.openxmlformats.org/drawingml/2006/table">
            <a:tbl>
              <a:tblPr/>
              <a:tblGrid>
                <a:gridCol w="2253023">
                  <a:extLst>
                    <a:ext uri="{9D8B030D-6E8A-4147-A177-3AD203B41FA5}">
                      <a16:colId xmlns:a16="http://schemas.microsoft.com/office/drawing/2014/main" val="2403091475"/>
                    </a:ext>
                  </a:extLst>
                </a:gridCol>
                <a:gridCol w="5881816">
                  <a:extLst>
                    <a:ext uri="{9D8B030D-6E8A-4147-A177-3AD203B41FA5}">
                      <a16:colId xmlns:a16="http://schemas.microsoft.com/office/drawing/2014/main" val="36370329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pt-BR" sz="1400" b="1">
                          <a:solidFill>
                            <a:srgbClr val="FF0000"/>
                          </a:solidFill>
                        </a:rPr>
                        <a:t>Elemento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b="1">
                          <a:solidFill>
                            <a:srgbClr val="FF0000"/>
                          </a:solidFill>
                        </a:rPr>
                        <a:t>Descrição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5272294"/>
                  </a:ext>
                </a:extLst>
              </a:tr>
            </a:tbl>
          </a:graphicData>
        </a:graphic>
      </p:graphicFrame>
      <p:graphicFrame>
        <p:nvGraphicFramePr>
          <p:cNvPr id="5" name="Tabela 4">
            <a:extLst>
              <a:ext uri="{FF2B5EF4-FFF2-40B4-BE49-F238E27FC236}">
                <a16:creationId xmlns:a16="http://schemas.microsoft.com/office/drawing/2014/main" id="{472C1E87-7EA5-4626-6615-C4FF9E81AB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3229981"/>
              </p:ext>
            </p:extLst>
          </p:nvPr>
        </p:nvGraphicFramePr>
        <p:xfrm>
          <a:off x="2479614" y="2538932"/>
          <a:ext cx="8134839" cy="304800"/>
        </p:xfrm>
        <a:graphic>
          <a:graphicData uri="http://schemas.openxmlformats.org/drawingml/2006/table">
            <a:tbl>
              <a:tblPr/>
              <a:tblGrid>
                <a:gridCol w="2253023">
                  <a:extLst>
                    <a:ext uri="{9D8B030D-6E8A-4147-A177-3AD203B41FA5}">
                      <a16:colId xmlns:a16="http://schemas.microsoft.com/office/drawing/2014/main" val="2504365460"/>
                    </a:ext>
                  </a:extLst>
                </a:gridCol>
                <a:gridCol w="5881816">
                  <a:extLst>
                    <a:ext uri="{9D8B030D-6E8A-4147-A177-3AD203B41FA5}">
                      <a16:colId xmlns:a16="http://schemas.microsoft.com/office/drawing/2014/main" val="156020526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pt-BR" sz="1400" b="1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Modelagem</a:t>
                      </a:r>
                      <a:endParaRPr lang="pt-BR" sz="140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-BR" sz="14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Criação de uma representação simplificada de um sistema (modelo)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5329889"/>
                  </a:ext>
                </a:extLst>
              </a:tr>
            </a:tbl>
          </a:graphicData>
        </a:graphic>
      </p:graphicFrame>
      <p:graphicFrame>
        <p:nvGraphicFramePr>
          <p:cNvPr id="6" name="Tabela 5">
            <a:extLst>
              <a:ext uri="{FF2B5EF4-FFF2-40B4-BE49-F238E27FC236}">
                <a16:creationId xmlns:a16="http://schemas.microsoft.com/office/drawing/2014/main" id="{567DC399-05F4-A16D-8FB7-35CE271434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3031417"/>
              </p:ext>
            </p:extLst>
          </p:nvPr>
        </p:nvGraphicFramePr>
        <p:xfrm>
          <a:off x="2479614" y="2921768"/>
          <a:ext cx="8134839" cy="304800"/>
        </p:xfrm>
        <a:graphic>
          <a:graphicData uri="http://schemas.openxmlformats.org/drawingml/2006/table">
            <a:tbl>
              <a:tblPr/>
              <a:tblGrid>
                <a:gridCol w="2253023">
                  <a:extLst>
                    <a:ext uri="{9D8B030D-6E8A-4147-A177-3AD203B41FA5}">
                      <a16:colId xmlns:a16="http://schemas.microsoft.com/office/drawing/2014/main" val="1584433807"/>
                    </a:ext>
                  </a:extLst>
                </a:gridCol>
                <a:gridCol w="5881816">
                  <a:extLst>
                    <a:ext uri="{9D8B030D-6E8A-4147-A177-3AD203B41FA5}">
                      <a16:colId xmlns:a16="http://schemas.microsoft.com/office/drawing/2014/main" val="174413452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pt-BR" sz="1400" b="1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Execução computacional</a:t>
                      </a:r>
                      <a:endParaRPr lang="pt-BR" sz="140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-BR" sz="14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O modelo é executado numericamente por um programa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5571985"/>
                  </a:ext>
                </a:extLst>
              </a:tr>
            </a:tbl>
          </a:graphicData>
        </a:graphic>
      </p:graphicFrame>
      <p:graphicFrame>
        <p:nvGraphicFramePr>
          <p:cNvPr id="7" name="Tabela 6">
            <a:extLst>
              <a:ext uri="{FF2B5EF4-FFF2-40B4-BE49-F238E27FC236}">
                <a16:creationId xmlns:a16="http://schemas.microsoft.com/office/drawing/2014/main" id="{D60CBD04-F7C1-3499-4E68-CD3D16EB37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060018"/>
              </p:ext>
            </p:extLst>
          </p:nvPr>
        </p:nvGraphicFramePr>
        <p:xfrm>
          <a:off x="2479614" y="3304604"/>
          <a:ext cx="8134839" cy="304800"/>
        </p:xfrm>
        <a:graphic>
          <a:graphicData uri="http://schemas.openxmlformats.org/drawingml/2006/table">
            <a:tbl>
              <a:tblPr/>
              <a:tblGrid>
                <a:gridCol w="2253023">
                  <a:extLst>
                    <a:ext uri="{9D8B030D-6E8A-4147-A177-3AD203B41FA5}">
                      <a16:colId xmlns:a16="http://schemas.microsoft.com/office/drawing/2014/main" val="1484710227"/>
                    </a:ext>
                  </a:extLst>
                </a:gridCol>
                <a:gridCol w="5881816">
                  <a:extLst>
                    <a:ext uri="{9D8B030D-6E8A-4147-A177-3AD203B41FA5}">
                      <a16:colId xmlns:a16="http://schemas.microsoft.com/office/drawing/2014/main" val="399743110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pt-BR" sz="1400" b="1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Dinâmica temporal</a:t>
                      </a:r>
                      <a:endParaRPr lang="pt-BR" sz="140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-BR" sz="14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O sistema simulado evolui no tempo, reproduzindo processos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1825334"/>
                  </a:ext>
                </a:extLst>
              </a:tr>
            </a:tbl>
          </a:graphicData>
        </a:graphic>
      </p:graphicFrame>
      <p:graphicFrame>
        <p:nvGraphicFramePr>
          <p:cNvPr id="8" name="Tabela 7">
            <a:extLst>
              <a:ext uri="{FF2B5EF4-FFF2-40B4-BE49-F238E27FC236}">
                <a16:creationId xmlns:a16="http://schemas.microsoft.com/office/drawing/2014/main" id="{41ADE1D9-0C1F-0304-F430-538903CCB0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2116971"/>
              </p:ext>
            </p:extLst>
          </p:nvPr>
        </p:nvGraphicFramePr>
        <p:xfrm>
          <a:off x="2479614" y="3687440"/>
          <a:ext cx="8134839" cy="304800"/>
        </p:xfrm>
        <a:graphic>
          <a:graphicData uri="http://schemas.openxmlformats.org/drawingml/2006/table">
            <a:tbl>
              <a:tblPr/>
              <a:tblGrid>
                <a:gridCol w="2253023">
                  <a:extLst>
                    <a:ext uri="{9D8B030D-6E8A-4147-A177-3AD203B41FA5}">
                      <a16:colId xmlns:a16="http://schemas.microsoft.com/office/drawing/2014/main" val="3094226118"/>
                    </a:ext>
                  </a:extLst>
                </a:gridCol>
                <a:gridCol w="5881816">
                  <a:extLst>
                    <a:ext uri="{9D8B030D-6E8A-4147-A177-3AD203B41FA5}">
                      <a16:colId xmlns:a16="http://schemas.microsoft.com/office/drawing/2014/main" val="166257305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pt-BR" sz="1400" b="1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Exploração de cenários</a:t>
                      </a:r>
                      <a:endParaRPr lang="pt-BR" sz="140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-BR" sz="14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Permite testar hipóteses, prever situações, observar emergências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492502"/>
                  </a:ext>
                </a:extLst>
              </a:tr>
            </a:tbl>
          </a:graphicData>
        </a:graphic>
      </p:graphicFrame>
      <p:sp>
        <p:nvSpPr>
          <p:cNvPr id="9" name="CaixaDeTexto 8">
            <a:extLst>
              <a:ext uri="{FF2B5EF4-FFF2-40B4-BE49-F238E27FC236}">
                <a16:creationId xmlns:a16="http://schemas.microsoft.com/office/drawing/2014/main" id="{5BECE39C-6D49-05E3-2ADE-3F6735E7D006}"/>
              </a:ext>
            </a:extLst>
          </p:cNvPr>
          <p:cNvSpPr txBox="1"/>
          <p:nvPr/>
        </p:nvSpPr>
        <p:spPr>
          <a:xfrm>
            <a:off x="2153165" y="4314522"/>
            <a:ext cx="738007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1600" b="1">
                <a:solidFill>
                  <a:schemeClr val="tx2">
                    <a:lumMod val="90000"/>
                    <a:lumOff val="10000"/>
                  </a:schemeClr>
                </a:solidFill>
              </a:rPr>
              <a:t>Modelo:</a:t>
            </a:r>
          </a:p>
          <a:p>
            <a:pPr algn="just"/>
            <a:r>
              <a:rPr lang="pt-BR" sz="1600">
                <a:solidFill>
                  <a:schemeClr val="tx2">
                    <a:lumMod val="90000"/>
                    <a:lumOff val="10000"/>
                  </a:schemeClr>
                </a:solidFill>
              </a:rPr>
              <a:t>Representação abstrata de um sistema (físico, social, econômico, biológico etc.)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033BD3E2-AFB7-90AF-FD76-0FDCE530E60B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463357" y="4930423"/>
            <a:ext cx="584775" cy="584775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BB7487FE-2C3A-E630-6279-5C22912DCED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463357" y="4324243"/>
            <a:ext cx="538907" cy="538907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08CE26F2-8350-02ED-5E89-5B74252EBFA9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478578" y="5589937"/>
            <a:ext cx="584775" cy="584775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DD8B75AA-5266-4A53-0800-029973D9E4BC}"/>
              </a:ext>
            </a:extLst>
          </p:cNvPr>
          <p:cNvSpPr txBox="1"/>
          <p:nvPr/>
        </p:nvSpPr>
        <p:spPr>
          <a:xfrm>
            <a:off x="2124357" y="4950346"/>
            <a:ext cx="738007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b="1">
                <a:solidFill>
                  <a:schemeClr val="tx2">
                    <a:lumMod val="90000"/>
                    <a:lumOff val="10000"/>
                  </a:schemeClr>
                </a:solidFill>
              </a:rPr>
              <a:t>Computador:</a:t>
            </a:r>
          </a:p>
          <a:p>
            <a:r>
              <a:rPr lang="pt-BR" sz="1600">
                <a:solidFill>
                  <a:schemeClr val="tx2">
                    <a:lumMod val="90000"/>
                    <a:lumOff val="10000"/>
                  </a:schemeClr>
                </a:solidFill>
              </a:rPr>
              <a:t>Suporte operacional que realiza cálculos, iterações e visualizações rapidamente.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6684C1E9-645B-0762-F824-B96EA90B1AD4}"/>
              </a:ext>
            </a:extLst>
          </p:cNvPr>
          <p:cNvSpPr txBox="1"/>
          <p:nvPr/>
        </p:nvSpPr>
        <p:spPr>
          <a:xfrm>
            <a:off x="2137944" y="5562820"/>
            <a:ext cx="756211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b="1">
                <a:solidFill>
                  <a:schemeClr val="tx2">
                    <a:lumMod val="90000"/>
                    <a:lumOff val="10000"/>
                  </a:schemeClr>
                </a:solidFill>
              </a:rPr>
              <a:t>Usuário:</a:t>
            </a:r>
          </a:p>
          <a:p>
            <a:r>
              <a:rPr lang="pt-BR" sz="1600">
                <a:solidFill>
                  <a:schemeClr val="tx2">
                    <a:lumMod val="90000"/>
                    <a:lumOff val="10000"/>
                  </a:schemeClr>
                </a:solidFill>
              </a:rPr>
              <a:t>Define parâmetros, observa os resultados e interpreta o comportamento simulado.</a:t>
            </a:r>
          </a:p>
        </p:txBody>
      </p:sp>
    </p:spTree>
    <p:extLst>
      <p:ext uri="{BB962C8B-B14F-4D97-AF65-F5344CB8AC3E}">
        <p14:creationId xmlns:p14="http://schemas.microsoft.com/office/powerpoint/2010/main" val="2035538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9" grpId="0"/>
      <p:bldP spid="13" grpId="0"/>
      <p:bldP spid="1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m texto, file, captura de ecrã, Gráfico&#10;&#10;Os conteúdos gerados por IA podem estar incorretos.">
            <a:extLst>
              <a:ext uri="{FF2B5EF4-FFF2-40B4-BE49-F238E27FC236}">
                <a16:creationId xmlns:a16="http://schemas.microsoft.com/office/drawing/2014/main" id="{73BED6A3-7374-23F3-FE4E-04237D28C3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898" y="758812"/>
            <a:ext cx="10972203" cy="4571751"/>
          </a:xfrm>
          <a:prstGeom prst="rect">
            <a:avLst/>
          </a:prstGeom>
        </p:spPr>
      </p:pic>
      <p:sp>
        <p:nvSpPr>
          <p:cNvPr id="9" name="Rectangle 2">
            <a:extLst>
              <a:ext uri="{FF2B5EF4-FFF2-40B4-BE49-F238E27FC236}">
                <a16:creationId xmlns:a16="http://schemas.microsoft.com/office/drawing/2014/main" id="{1642069E-5575-E152-B452-B331DD3971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898" y="5498159"/>
            <a:ext cx="10972203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1600" b="0" i="0" u="none" strike="noStrike" cap="none" normalizeH="0" baseline="0">
                <a:ln>
                  <a:noFill/>
                </a:ln>
                <a:solidFill>
                  <a:schemeClr val="tx2">
                    <a:lumMod val="90000"/>
                    <a:lumOff val="10000"/>
                  </a:schemeClr>
                </a:solidFill>
                <a:effectLst/>
                <a:latin typeface="Arial" panose="020B0604020202020204" pitchFamily="34" charset="0"/>
              </a:rPr>
              <a:t> Eixo X: </a:t>
            </a:r>
            <a:r>
              <a:rPr kumimoji="0" lang="pt-BR" altLang="pt-BR" sz="1600" b="1" i="0" u="none" strike="noStrike" cap="none" normalizeH="0" baseline="0" err="1">
                <a:ln>
                  <a:noFill/>
                </a:ln>
                <a:solidFill>
                  <a:schemeClr val="tx2">
                    <a:lumMod val="90000"/>
                    <a:lumOff val="10000"/>
                  </a:schemeClr>
                </a:solidFill>
                <a:effectLst/>
                <a:latin typeface="Arial" panose="020B0604020202020204" pitchFamily="34" charset="0"/>
              </a:rPr>
              <a:t>Tick</a:t>
            </a:r>
            <a:r>
              <a:rPr kumimoji="0" lang="pt-BR" altLang="pt-BR" sz="1600" b="0" i="0" u="none" strike="noStrike" cap="none" normalizeH="0" baseline="0">
                <a:ln>
                  <a:noFill/>
                </a:ln>
                <a:solidFill>
                  <a:schemeClr val="tx2">
                    <a:lumMod val="90000"/>
                    <a:lumOff val="10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pt-BR" altLang="pt-BR" sz="800" b="0" i="0" u="none" strike="noStrike" cap="none" normalizeH="0" baseline="0">
                <a:ln>
                  <a:noFill/>
                </a:ln>
                <a:solidFill>
                  <a:schemeClr val="tx2">
                    <a:lumMod val="90000"/>
                    <a:lumOff val="10000"/>
                  </a:schemeClr>
                </a:solidFill>
                <a:effectLst/>
                <a:latin typeface="Arial" panose="020B0604020202020204" pitchFamily="34" charset="0"/>
              </a:rPr>
              <a:t>(índice temporal; no seu modelo 1 </a:t>
            </a:r>
            <a:r>
              <a:rPr kumimoji="0" lang="pt-BR" altLang="pt-BR" sz="800" b="0" i="0" u="none" strike="noStrike" cap="none" normalizeH="0" baseline="0" err="1">
                <a:ln>
                  <a:noFill/>
                </a:ln>
                <a:solidFill>
                  <a:schemeClr val="tx2">
                    <a:lumMod val="90000"/>
                    <a:lumOff val="10000"/>
                  </a:schemeClr>
                </a:solidFill>
                <a:effectLst/>
                <a:latin typeface="Arial" panose="020B0604020202020204" pitchFamily="34" charset="0"/>
              </a:rPr>
              <a:t>tick</a:t>
            </a:r>
            <a:r>
              <a:rPr kumimoji="0" lang="pt-BR" altLang="pt-BR" sz="800" b="0" i="0" u="none" strike="noStrike" cap="none" normalizeH="0" baseline="0">
                <a:ln>
                  <a:noFill/>
                </a:ln>
                <a:solidFill>
                  <a:schemeClr val="tx2">
                    <a:lumMod val="90000"/>
                    <a:lumOff val="10000"/>
                  </a:schemeClr>
                </a:solidFill>
                <a:effectLst/>
                <a:latin typeface="Arial" panose="020B0604020202020204" pitchFamily="34" charset="0"/>
              </a:rPr>
              <a:t> = 1 hora).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1600" b="0" i="0" u="none" strike="noStrike" cap="none" normalizeH="0" baseline="0">
                <a:ln>
                  <a:noFill/>
                </a:ln>
                <a:solidFill>
                  <a:schemeClr val="tx2">
                    <a:lumMod val="90000"/>
                    <a:lumOff val="10000"/>
                  </a:schemeClr>
                </a:solidFill>
                <a:effectLst/>
                <a:latin typeface="Arial" panose="020B0604020202020204" pitchFamily="34" charset="0"/>
              </a:rPr>
              <a:t> Eixo Y esquerdo: </a:t>
            </a:r>
            <a:r>
              <a:rPr kumimoji="0" lang="pt-BR" altLang="pt-BR" sz="1600" b="1" i="0" u="none" strike="noStrike" cap="none" normalizeH="0" baseline="0">
                <a:ln>
                  <a:noFill/>
                </a:ln>
                <a:solidFill>
                  <a:schemeClr val="tx2">
                    <a:lumMod val="90000"/>
                    <a:lumOff val="10000"/>
                  </a:schemeClr>
                </a:solidFill>
                <a:effectLst/>
                <a:latin typeface="Arial" panose="020B0604020202020204" pitchFamily="34" charset="0"/>
              </a:rPr>
              <a:t>Variação absoluta do volume entre </a:t>
            </a:r>
            <a:r>
              <a:rPr kumimoji="0" lang="pt-BR" altLang="pt-BR" sz="1600" b="1" i="0" u="none" strike="noStrike" cap="none" normalizeH="0" baseline="0" err="1">
                <a:ln>
                  <a:noFill/>
                </a:ln>
                <a:solidFill>
                  <a:schemeClr val="tx2">
                    <a:lumMod val="90000"/>
                    <a:lumOff val="10000"/>
                  </a:schemeClr>
                </a:solidFill>
                <a:effectLst/>
                <a:latin typeface="Arial" panose="020B0604020202020204" pitchFamily="34" charset="0"/>
              </a:rPr>
              <a:t>ticks</a:t>
            </a:r>
            <a:r>
              <a:rPr kumimoji="0" lang="pt-BR" altLang="pt-BR" sz="1600" b="0" i="0" u="none" strike="noStrike" cap="none" normalizeH="0" baseline="0">
                <a:ln>
                  <a:noFill/>
                </a:ln>
                <a:solidFill>
                  <a:schemeClr val="tx2">
                    <a:lumMod val="90000"/>
                    <a:lumOff val="10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pt-BR" altLang="pt-BR" sz="800" b="0" i="0" u="none" strike="noStrike" cap="none" normalizeH="0" baseline="0">
                <a:ln>
                  <a:noFill/>
                </a:ln>
                <a:solidFill>
                  <a:schemeClr val="tx2">
                    <a:lumMod val="90000"/>
                    <a:lumOff val="10000"/>
                  </a:schemeClr>
                </a:solidFill>
                <a:effectLst/>
                <a:latin typeface="Arial" panose="020B0604020202020204" pitchFamily="34" charset="0"/>
              </a:rPr>
              <a:t>(</a:t>
            </a:r>
            <a:r>
              <a:rPr kumimoji="0" lang="pt-BR" altLang="pt-BR" sz="800" b="0" i="0" u="none" strike="noStrike" cap="none" normalizeH="0" baseline="0">
                <a:ln>
                  <a:noFill/>
                </a:ln>
                <a:solidFill>
                  <a:schemeClr val="tx2">
                    <a:lumMod val="90000"/>
                    <a:lumOff val="10000"/>
                  </a:schemeClr>
                </a:solidFill>
                <a:effectLst/>
                <a:latin typeface="Arial Unicode MS"/>
              </a:rPr>
              <a:t>delta_volume_m3</a:t>
            </a:r>
            <a:r>
              <a:rPr kumimoji="0" lang="pt-BR" altLang="pt-BR" sz="800" b="0" i="0" u="none" strike="noStrike" cap="none" normalizeH="0" baseline="0">
                <a:ln>
                  <a:noFill/>
                </a:ln>
                <a:solidFill>
                  <a:schemeClr val="tx2">
                    <a:lumMod val="90000"/>
                    <a:lumOff val="10000"/>
                  </a:schemeClr>
                </a:solidFill>
                <a:effectLst/>
              </a:rPr>
              <a:t>, em m³). Valor positivo = aumento de volume; valor negativo = diminuição de volume.</a:t>
            </a:r>
            <a:endParaRPr kumimoji="0" lang="pt-BR" altLang="pt-BR" sz="800" b="0" i="0" u="none" strike="noStrike" cap="none" normalizeH="0" baseline="0">
              <a:ln>
                <a:noFill/>
              </a:ln>
              <a:solidFill>
                <a:schemeClr val="tx2">
                  <a:lumMod val="90000"/>
                  <a:lumOff val="10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1600" b="0" i="0" u="none" strike="noStrike" cap="none" normalizeH="0" baseline="0">
                <a:ln>
                  <a:noFill/>
                </a:ln>
                <a:solidFill>
                  <a:schemeClr val="tx2">
                    <a:lumMod val="90000"/>
                    <a:lumOff val="10000"/>
                  </a:schemeClr>
                </a:solidFill>
                <a:effectLst/>
                <a:latin typeface="Arial" panose="020B0604020202020204" pitchFamily="34" charset="0"/>
              </a:rPr>
              <a:t> Eixo Y direito: </a:t>
            </a:r>
            <a:r>
              <a:rPr kumimoji="0" lang="pt-BR" altLang="pt-BR" sz="1600" b="1" i="0" u="none" strike="noStrike" cap="none" normalizeH="0" baseline="0">
                <a:ln>
                  <a:noFill/>
                </a:ln>
                <a:solidFill>
                  <a:schemeClr val="tx2">
                    <a:lumMod val="90000"/>
                    <a:lumOff val="10000"/>
                  </a:schemeClr>
                </a:solidFill>
                <a:effectLst/>
                <a:latin typeface="Arial" panose="020B0604020202020204" pitchFamily="34" charset="0"/>
              </a:rPr>
              <a:t>Variação percentual</a:t>
            </a:r>
            <a:r>
              <a:rPr kumimoji="0" lang="pt-BR" altLang="pt-BR" sz="1600" b="0" i="0" u="none" strike="noStrike" cap="none" normalizeH="0" baseline="0">
                <a:ln>
                  <a:noFill/>
                </a:ln>
                <a:solidFill>
                  <a:schemeClr val="tx2">
                    <a:lumMod val="90000"/>
                    <a:lumOff val="10000"/>
                  </a:schemeClr>
                </a:solidFill>
                <a:effectLst/>
                <a:latin typeface="Arial" panose="020B0604020202020204" pitchFamily="34" charset="0"/>
              </a:rPr>
              <a:t> relativa ao </a:t>
            </a:r>
            <a:r>
              <a:rPr kumimoji="0" lang="pt-BR" altLang="pt-BR" sz="1600" b="0" i="0" u="none" strike="noStrike" cap="none" normalizeH="0" baseline="0" err="1">
                <a:ln>
                  <a:noFill/>
                </a:ln>
                <a:solidFill>
                  <a:schemeClr val="tx2">
                    <a:lumMod val="90000"/>
                    <a:lumOff val="10000"/>
                  </a:schemeClr>
                </a:solidFill>
                <a:effectLst/>
                <a:latin typeface="Arial" panose="020B0604020202020204" pitchFamily="34" charset="0"/>
              </a:rPr>
              <a:t>tick</a:t>
            </a:r>
            <a:r>
              <a:rPr kumimoji="0" lang="pt-BR" altLang="pt-BR" sz="1600" b="0" i="0" u="none" strike="noStrike" cap="none" normalizeH="0" baseline="0">
                <a:ln>
                  <a:noFill/>
                </a:ln>
                <a:solidFill>
                  <a:schemeClr val="tx2">
                    <a:lumMod val="90000"/>
                    <a:lumOff val="10000"/>
                  </a:schemeClr>
                </a:solidFill>
                <a:effectLst/>
                <a:latin typeface="Arial" panose="020B0604020202020204" pitchFamily="34" charset="0"/>
              </a:rPr>
              <a:t> anterior (</a:t>
            </a:r>
            <a:r>
              <a:rPr kumimoji="0" lang="pt-BR" altLang="pt-BR" sz="1600" b="0" i="0" u="none" strike="noStrike" cap="none" normalizeH="0" baseline="0">
                <a:ln>
                  <a:noFill/>
                </a:ln>
                <a:solidFill>
                  <a:schemeClr val="tx2">
                    <a:lumMod val="90000"/>
                    <a:lumOff val="10000"/>
                  </a:schemeClr>
                </a:solidFill>
                <a:effectLst/>
                <a:latin typeface="Arial Unicode MS"/>
              </a:rPr>
              <a:t>% </a:t>
            </a:r>
            <a:r>
              <a:rPr kumimoji="0" lang="pt-BR" altLang="pt-BR" sz="1600" b="0" i="0" u="none" strike="noStrike" cap="none" normalizeH="0" baseline="0" err="1">
                <a:ln>
                  <a:noFill/>
                </a:ln>
                <a:solidFill>
                  <a:schemeClr val="tx2">
                    <a:lumMod val="90000"/>
                    <a:lumOff val="10000"/>
                  </a:schemeClr>
                </a:solidFill>
                <a:effectLst/>
                <a:latin typeface="Arial Unicode MS"/>
              </a:rPr>
              <a:t>change</a:t>
            </a:r>
            <a:r>
              <a:rPr kumimoji="0" lang="pt-BR" altLang="pt-BR" sz="800" b="0" i="0" u="none" strike="noStrike" cap="none" normalizeH="0" baseline="0">
                <a:ln>
                  <a:noFill/>
                </a:ln>
                <a:solidFill>
                  <a:schemeClr val="tx2">
                    <a:lumMod val="90000"/>
                    <a:lumOff val="10000"/>
                  </a:schemeClr>
                </a:solidFill>
                <a:effectLst/>
              </a:rPr>
              <a:t>). É uma medida adimensional sensível a volumes de referência pequenos.</a:t>
            </a:r>
            <a:endParaRPr kumimoji="0" lang="pt-BR" altLang="pt-BR" sz="800" b="0" i="0" u="none" strike="noStrike" cap="none" normalizeH="0" baseline="0">
              <a:ln>
                <a:noFill/>
              </a:ln>
              <a:solidFill>
                <a:schemeClr val="tx2">
                  <a:lumMod val="90000"/>
                  <a:lumOff val="10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16908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265B8444-4DDF-81BC-8AD1-6433DEB6B398}"/>
              </a:ext>
            </a:extLst>
          </p:cNvPr>
          <p:cNvSpPr txBox="1"/>
          <p:nvPr/>
        </p:nvSpPr>
        <p:spPr>
          <a:xfrm>
            <a:off x="198782" y="590444"/>
            <a:ext cx="1073426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arenR"/>
            </a:pPr>
            <a:r>
              <a:rPr lang="pt-BR" b="1">
                <a:solidFill>
                  <a:schemeClr val="tx2">
                    <a:lumMod val="90000"/>
                    <a:lumOff val="10000"/>
                  </a:schemeClr>
                </a:solidFill>
              </a:rPr>
              <a:t>Interpretação física/prática</a:t>
            </a:r>
          </a:p>
          <a:p>
            <a:pPr marL="342900" indent="-342900">
              <a:buAutoNum type="arabicParenR"/>
            </a:pPr>
            <a:endParaRPr lang="pt-BR" b="1">
              <a:solidFill>
                <a:schemeClr val="tx2">
                  <a:lumMod val="90000"/>
                  <a:lumOff val="1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t-BR">
                <a:solidFill>
                  <a:schemeClr val="tx2">
                    <a:lumMod val="90000"/>
                    <a:lumOff val="10000"/>
                  </a:schemeClr>
                </a:solidFill>
              </a:rPr>
              <a:t> Se 1 </a:t>
            </a:r>
            <a:r>
              <a:rPr lang="pt-BR" err="1">
                <a:solidFill>
                  <a:schemeClr val="tx2">
                    <a:lumMod val="90000"/>
                    <a:lumOff val="10000"/>
                  </a:schemeClr>
                </a:solidFill>
              </a:rPr>
              <a:t>tick</a:t>
            </a:r>
            <a:r>
              <a:rPr lang="pt-BR">
                <a:solidFill>
                  <a:schemeClr val="tx2">
                    <a:lumMod val="90000"/>
                    <a:lumOff val="10000"/>
                  </a:schemeClr>
                </a:solidFill>
              </a:rPr>
              <a:t> = 1 h, uma variação de </a:t>
            </a:r>
            <a:r>
              <a:rPr lang="pt-BR" b="1">
                <a:solidFill>
                  <a:schemeClr val="tx2">
                    <a:lumMod val="90000"/>
                    <a:lumOff val="10000"/>
                  </a:schemeClr>
                </a:solidFill>
              </a:rPr>
              <a:t>−600 m³</a:t>
            </a:r>
            <a:r>
              <a:rPr lang="pt-BR">
                <a:solidFill>
                  <a:schemeClr val="tx2">
                    <a:lumMod val="90000"/>
                    <a:lumOff val="10000"/>
                  </a:schemeClr>
                </a:solidFill>
              </a:rPr>
              <a:t> por </a:t>
            </a:r>
            <a:r>
              <a:rPr lang="pt-BR" err="1">
                <a:solidFill>
                  <a:schemeClr val="tx2">
                    <a:lumMod val="90000"/>
                    <a:lumOff val="10000"/>
                  </a:schemeClr>
                </a:solidFill>
              </a:rPr>
              <a:t>tick</a:t>
            </a:r>
            <a:r>
              <a:rPr lang="pt-BR">
                <a:solidFill>
                  <a:schemeClr val="tx2">
                    <a:lumMod val="90000"/>
                    <a:lumOff val="10000"/>
                  </a:schemeClr>
                </a:solidFill>
              </a:rPr>
              <a:t> equivale a ≈ </a:t>
            </a:r>
            <a:r>
              <a:rPr lang="pt-BR" b="1">
                <a:solidFill>
                  <a:schemeClr val="tx2">
                    <a:lumMod val="90000"/>
                    <a:lumOff val="10000"/>
                  </a:schemeClr>
                </a:solidFill>
              </a:rPr>
              <a:t>−0,167 m³/s</a:t>
            </a:r>
            <a:r>
              <a:rPr lang="pt-BR">
                <a:solidFill>
                  <a:schemeClr val="tx2">
                    <a:lumMod val="90000"/>
                    <a:lumOff val="10000"/>
                  </a:schemeClr>
                </a:solidFill>
              </a:rPr>
              <a:t> (−167 L/s). Esse é o ritmo médio de perda naquela janela.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>
                <a:solidFill>
                  <a:schemeClr val="tx2">
                    <a:lumMod val="90000"/>
                    <a:lumOff val="10000"/>
                  </a:schemeClr>
                </a:solidFill>
              </a:rPr>
              <a:t> Variações sustentadas negativas indicam operação de liberação (comportas abertas) ou balanço </a:t>
            </a:r>
            <a:r>
              <a:rPr lang="pt-BR" err="1">
                <a:solidFill>
                  <a:schemeClr val="tx2">
                    <a:lumMod val="90000"/>
                    <a:lumOff val="10000"/>
                  </a:schemeClr>
                </a:solidFill>
              </a:rPr>
              <a:t>inflow</a:t>
            </a:r>
            <a:r>
              <a:rPr lang="pt-BR">
                <a:solidFill>
                  <a:schemeClr val="tx2">
                    <a:lumMod val="90000"/>
                    <a:lumOff val="10000"/>
                  </a:schemeClr>
                </a:solidFill>
              </a:rPr>
              <a:t> &lt; </a:t>
            </a:r>
            <a:r>
              <a:rPr lang="pt-BR" err="1">
                <a:solidFill>
                  <a:schemeClr val="tx2">
                    <a:lumMod val="90000"/>
                    <a:lumOff val="10000"/>
                  </a:schemeClr>
                </a:solidFill>
              </a:rPr>
              <a:t>outflow</a:t>
            </a:r>
            <a:r>
              <a:rPr lang="pt-BR">
                <a:solidFill>
                  <a:schemeClr val="tx2">
                    <a:lumMod val="90000"/>
                    <a:lumOff val="10000"/>
                  </a:schemeClr>
                </a:solidFill>
              </a:rPr>
              <a:t>; variações positivas indicam eventos de recarga.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>
                <a:solidFill>
                  <a:schemeClr val="tx2">
                    <a:lumMod val="90000"/>
                    <a:lumOff val="10000"/>
                  </a:schemeClr>
                </a:solidFill>
              </a:rPr>
              <a:t> O grande pulso inicial provavelmente </a:t>
            </a:r>
            <a:r>
              <a:rPr lang="pt-BR" b="1">
                <a:solidFill>
                  <a:schemeClr val="tx2">
                    <a:lumMod val="90000"/>
                    <a:lumOff val="10000"/>
                  </a:schemeClr>
                </a:solidFill>
              </a:rPr>
              <a:t>não</a:t>
            </a:r>
            <a:r>
              <a:rPr lang="pt-BR">
                <a:solidFill>
                  <a:schemeClr val="tx2">
                    <a:lumMod val="90000"/>
                    <a:lumOff val="10000"/>
                  </a:schemeClr>
                </a:solidFill>
              </a:rPr>
              <a:t> corresponde a comportamento hidrológico real (parece uma descontinuidade de série) e deve ser investigado antes de tirar conclusões.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C87DCFE6-E311-C7C0-3155-B33BEE97979E}"/>
              </a:ext>
            </a:extLst>
          </p:cNvPr>
          <p:cNvSpPr txBox="1"/>
          <p:nvPr/>
        </p:nvSpPr>
        <p:spPr>
          <a:xfrm>
            <a:off x="198782" y="3007021"/>
            <a:ext cx="11542643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>
                <a:solidFill>
                  <a:schemeClr val="tx2">
                    <a:lumMod val="90000"/>
                    <a:lumOff val="10000"/>
                  </a:schemeClr>
                </a:solidFill>
              </a:rPr>
              <a:t>2. Possíveis causas do padrão observado</a:t>
            </a:r>
          </a:p>
          <a:p>
            <a:endParaRPr lang="pt-BR" b="1">
              <a:solidFill>
                <a:schemeClr val="tx2">
                  <a:lumMod val="90000"/>
                  <a:lumOff val="1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t-BR" b="1">
                <a:solidFill>
                  <a:schemeClr val="tx2">
                    <a:lumMod val="90000"/>
                    <a:lumOff val="10000"/>
                  </a:schemeClr>
                </a:solidFill>
              </a:rPr>
              <a:t> Artefato de pré-processamento</a:t>
            </a:r>
            <a:r>
              <a:rPr lang="pt-BR">
                <a:solidFill>
                  <a:schemeClr val="tx2">
                    <a:lumMod val="90000"/>
                    <a:lumOff val="10000"/>
                  </a:schemeClr>
                </a:solidFill>
              </a:rPr>
              <a:t>: conversão </a:t>
            </a:r>
            <a:r>
              <a:rPr lang="pt-BR" err="1">
                <a:solidFill>
                  <a:schemeClr val="tx2">
                    <a:lumMod val="90000"/>
                    <a:lumOff val="10000"/>
                  </a:schemeClr>
                </a:solidFill>
              </a:rPr>
              <a:t>percent</a:t>
            </a:r>
            <a:r>
              <a:rPr lang="pt-BR">
                <a:solidFill>
                  <a:schemeClr val="tx2">
                    <a:lumMod val="90000"/>
                    <a:lumOff val="10000"/>
                  </a:schemeClr>
                </a:solidFill>
              </a:rPr>
              <a:t> → m³, arredondamento ou linha de cabeçalho lida como dado; interpolação inicial aplicada a gap grande.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b="1">
                <a:solidFill>
                  <a:schemeClr val="tx2">
                    <a:lumMod val="90000"/>
                    <a:lumOff val="10000"/>
                  </a:schemeClr>
                </a:solidFill>
              </a:rPr>
              <a:t> Política de operação</a:t>
            </a:r>
            <a:r>
              <a:rPr lang="pt-BR">
                <a:solidFill>
                  <a:schemeClr val="tx2">
                    <a:lumMod val="90000"/>
                    <a:lumOff val="10000"/>
                  </a:schemeClr>
                </a:solidFill>
              </a:rPr>
              <a:t>: comportas abertas/fechadas em massa em início de série.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b="1">
                <a:solidFill>
                  <a:schemeClr val="tx2">
                    <a:lumMod val="90000"/>
                    <a:lumOff val="10000"/>
                  </a:schemeClr>
                </a:solidFill>
              </a:rPr>
              <a:t> Evento hidrológico</a:t>
            </a:r>
            <a:r>
              <a:rPr lang="pt-BR">
                <a:solidFill>
                  <a:schemeClr val="tx2">
                    <a:lumMod val="90000"/>
                    <a:lumOff val="10000"/>
                  </a:schemeClr>
                </a:solidFill>
              </a:rPr>
              <a:t>: chuva extrema seguida de descarga controlada (menos provável sem outros sinais).</a:t>
            </a:r>
          </a:p>
        </p:txBody>
      </p:sp>
    </p:spTree>
    <p:extLst>
      <p:ext uri="{BB962C8B-B14F-4D97-AF65-F5344CB8AC3E}">
        <p14:creationId xmlns:p14="http://schemas.microsoft.com/office/powerpoint/2010/main" val="13285766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626DAB-EBD0-AD01-BC84-9CB3A1078A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D3AE63C-DE47-73F0-7390-3557D44D660B}"/>
              </a:ext>
            </a:extLst>
          </p:cNvPr>
          <p:cNvSpPr txBox="1"/>
          <p:nvPr/>
        </p:nvSpPr>
        <p:spPr>
          <a:xfrm>
            <a:off x="2223089" y="3238356"/>
            <a:ext cx="75172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>
                <a:solidFill>
                  <a:schemeClr val="tx2">
                    <a:lumMod val="90000"/>
                    <a:lumOff val="10000"/>
                  </a:schemeClr>
                </a:solidFill>
              </a:rPr>
              <a:t>17.6 – Validação</a:t>
            </a:r>
          </a:p>
        </p:txBody>
      </p:sp>
    </p:spTree>
    <p:extLst>
      <p:ext uri="{BB962C8B-B14F-4D97-AF65-F5344CB8AC3E}">
        <p14:creationId xmlns:p14="http://schemas.microsoft.com/office/powerpoint/2010/main" val="19546699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5C4DBE89-7A91-791D-90EE-3DDEA9F67EBC}"/>
              </a:ext>
            </a:extLst>
          </p:cNvPr>
          <p:cNvSpPr txBox="1"/>
          <p:nvPr/>
        </p:nvSpPr>
        <p:spPr>
          <a:xfrm>
            <a:off x="391886" y="612950"/>
            <a:ext cx="4602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>
                <a:solidFill>
                  <a:schemeClr val="tx2">
                    <a:lumMod val="90000"/>
                    <a:lumOff val="10000"/>
                  </a:schemeClr>
                </a:solidFill>
              </a:rPr>
              <a:t>17.6.1. Volume-reservatório </a:t>
            </a:r>
          </a:p>
        </p:txBody>
      </p:sp>
      <p:pic>
        <p:nvPicPr>
          <p:cNvPr id="4" name="Imagem 3" descr="Gráfico, Gráfico de linhas&#10;&#10;O conteúdo gerado por IA pode estar incorreto.">
            <a:extLst>
              <a:ext uri="{FF2B5EF4-FFF2-40B4-BE49-F238E27FC236}">
                <a16:creationId xmlns:a16="http://schemas.microsoft.com/office/drawing/2014/main" id="{E94A91F5-AA1C-DD41-8F01-F95B108438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627" y="1605842"/>
            <a:ext cx="7106872" cy="4639208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EF2069D1-F70D-0B7A-02A7-0E7233F96CB2}"/>
              </a:ext>
            </a:extLst>
          </p:cNvPr>
          <p:cNvSpPr txBox="1"/>
          <p:nvPr/>
        </p:nvSpPr>
        <p:spPr>
          <a:xfrm>
            <a:off x="391886" y="1109396"/>
            <a:ext cx="115426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>
                <a:solidFill>
                  <a:schemeClr val="tx2">
                    <a:lumMod val="90000"/>
                    <a:lumOff val="10000"/>
                  </a:schemeClr>
                </a:solidFill>
              </a:rPr>
              <a:t>A barragem de José Boiteux tem capacidade para até 357 milhões de metros cúbicos de água.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B1E7821F-3032-3C39-1F44-F7A8935D9F38}"/>
              </a:ext>
            </a:extLst>
          </p:cNvPr>
          <p:cNvSpPr txBox="1"/>
          <p:nvPr/>
        </p:nvSpPr>
        <p:spPr>
          <a:xfrm>
            <a:off x="7643178" y="1605842"/>
            <a:ext cx="4291352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>
                <a:solidFill>
                  <a:schemeClr val="tx2">
                    <a:lumMod val="90000"/>
                    <a:lumOff val="10000"/>
                  </a:schemeClr>
                </a:solidFill>
              </a:rPr>
              <a:t>Níveis / Volume do reservatório (tempo-série)</a:t>
            </a:r>
          </a:p>
          <a:p>
            <a:r>
              <a:rPr lang="pt-BR">
                <a:solidFill>
                  <a:schemeClr val="tx2">
                    <a:lumMod val="90000"/>
                    <a:lumOff val="10000"/>
                  </a:schemeClr>
                </a:solidFill>
              </a:rPr>
              <a:t> </a:t>
            </a:r>
          </a:p>
          <a:p>
            <a:r>
              <a:rPr lang="pt-BR">
                <a:solidFill>
                  <a:schemeClr val="tx2">
                    <a:lumMod val="90000"/>
                    <a:lumOff val="10000"/>
                  </a:schemeClr>
                </a:solidFill>
              </a:rPr>
              <a:t>Se há chuvas fortes que podem causar enchentes, as comportas são fechadas para evitar a inundação de cidades a jusante da barragem, segurando a água, mantendo assim seu volume em valores mais elevados. </a:t>
            </a:r>
          </a:p>
          <a:p>
            <a:endParaRPr lang="pt-BR">
              <a:solidFill>
                <a:schemeClr val="tx2">
                  <a:lumMod val="90000"/>
                  <a:lumOff val="10000"/>
                </a:schemeClr>
              </a:solidFill>
            </a:endParaRPr>
          </a:p>
          <a:p>
            <a:r>
              <a:rPr lang="pt-BR">
                <a:solidFill>
                  <a:schemeClr val="tx2">
                    <a:lumMod val="90000"/>
                    <a:lumOff val="10000"/>
                  </a:schemeClr>
                </a:solidFill>
              </a:rPr>
              <a:t>Quando não há chuvas fortes e risco de enchente as comportas permanecem abertas, havendo escoamento contínuo e, dessa forma, o volume cai de forma lenta e progressiva.</a:t>
            </a:r>
          </a:p>
        </p:txBody>
      </p:sp>
    </p:spTree>
    <p:extLst>
      <p:ext uri="{BB962C8B-B14F-4D97-AF65-F5344CB8AC3E}">
        <p14:creationId xmlns:p14="http://schemas.microsoft.com/office/powerpoint/2010/main" val="8367795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A9023DE7-D5A6-1658-56D5-3D91AE9258C7}"/>
              </a:ext>
            </a:extLst>
          </p:cNvPr>
          <p:cNvSpPr txBox="1"/>
          <p:nvPr/>
        </p:nvSpPr>
        <p:spPr>
          <a:xfrm>
            <a:off x="391886" y="612950"/>
            <a:ext cx="4602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>
                <a:solidFill>
                  <a:schemeClr val="tx2">
                    <a:lumMod val="90000"/>
                    <a:lumOff val="10000"/>
                  </a:schemeClr>
                </a:solidFill>
              </a:rPr>
              <a:t>17.6.2. Abertura-comportas  </a:t>
            </a:r>
          </a:p>
        </p:txBody>
      </p:sp>
      <p:pic>
        <p:nvPicPr>
          <p:cNvPr id="4" name="Imagem 3" descr="Gráfico, Gráfico de linhas&#10;&#10;O conteúdo gerado por IA pode estar incorreto.">
            <a:extLst>
              <a:ext uri="{FF2B5EF4-FFF2-40B4-BE49-F238E27FC236}">
                <a16:creationId xmlns:a16="http://schemas.microsoft.com/office/drawing/2014/main" id="{B35AC003-5796-53FB-1F85-A67E017EEF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886" y="1605842"/>
            <a:ext cx="7070308" cy="4247317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AEF7740-FB5B-B58E-4396-A3DE4232BF1D}"/>
              </a:ext>
            </a:extLst>
          </p:cNvPr>
          <p:cNvSpPr txBox="1"/>
          <p:nvPr/>
        </p:nvSpPr>
        <p:spPr>
          <a:xfrm>
            <a:off x="7643178" y="1605842"/>
            <a:ext cx="4291352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>
                <a:solidFill>
                  <a:schemeClr val="tx2">
                    <a:lumMod val="90000"/>
                    <a:lumOff val="10000"/>
                  </a:schemeClr>
                </a:solidFill>
              </a:rPr>
              <a:t>Operação da barragem — logs de comportas/decisões operacionais</a:t>
            </a:r>
          </a:p>
          <a:p>
            <a:r>
              <a:rPr lang="pt-BR">
                <a:solidFill>
                  <a:schemeClr val="tx2">
                    <a:lumMod val="90000"/>
                    <a:lumOff val="10000"/>
                  </a:schemeClr>
                </a:solidFill>
              </a:rPr>
              <a:t> </a:t>
            </a:r>
          </a:p>
          <a:p>
            <a:r>
              <a:rPr lang="pt-BR">
                <a:solidFill>
                  <a:schemeClr val="tx2">
                    <a:lumMod val="90000"/>
                    <a:lumOff val="10000"/>
                  </a:schemeClr>
                </a:solidFill>
              </a:rPr>
              <a:t>Quando há um cenário com chuva, as comportas reduzem sua abertura (fecham parcialmente), depois fecham mais conforme o reservatório começa a encher.</a:t>
            </a:r>
          </a:p>
          <a:p>
            <a:endParaRPr lang="pt-BR">
              <a:solidFill>
                <a:schemeClr val="tx2">
                  <a:lumMod val="90000"/>
                  <a:lumOff val="10000"/>
                </a:schemeClr>
              </a:solidFill>
            </a:endParaRPr>
          </a:p>
          <a:p>
            <a:r>
              <a:rPr lang="pt-BR">
                <a:solidFill>
                  <a:schemeClr val="tx2">
                    <a:lumMod val="90000"/>
                    <a:lumOff val="10000"/>
                  </a:schemeClr>
                </a:solidFill>
              </a:rPr>
              <a:t>Quando há um cenário sem chuva, as comportas permanecem abertas em 100%.</a:t>
            </a:r>
          </a:p>
        </p:txBody>
      </p:sp>
    </p:spTree>
    <p:extLst>
      <p:ext uri="{BB962C8B-B14F-4D97-AF65-F5344CB8AC3E}">
        <p14:creationId xmlns:p14="http://schemas.microsoft.com/office/powerpoint/2010/main" val="7778573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A4D76D-589E-4153-29AA-C0CAE9B022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6FDA4057-D058-422F-89F5-F4ACD65E78EC}"/>
              </a:ext>
            </a:extLst>
          </p:cNvPr>
          <p:cNvSpPr txBox="1"/>
          <p:nvPr/>
        </p:nvSpPr>
        <p:spPr>
          <a:xfrm>
            <a:off x="391886" y="612950"/>
            <a:ext cx="4602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>
                <a:solidFill>
                  <a:schemeClr val="tx2">
                    <a:lumMod val="90000"/>
                    <a:lumOff val="10000"/>
                  </a:schemeClr>
                </a:solidFill>
              </a:rPr>
              <a:t>17.6.2. Abertura-comportas  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619C73B6-8229-A32D-A82C-E43D699163E0}"/>
              </a:ext>
            </a:extLst>
          </p:cNvPr>
          <p:cNvSpPr txBox="1"/>
          <p:nvPr/>
        </p:nvSpPr>
        <p:spPr>
          <a:xfrm>
            <a:off x="371203" y="1148642"/>
            <a:ext cx="114495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>
                <a:solidFill>
                  <a:schemeClr val="tx2">
                    <a:lumMod val="90000"/>
                    <a:lumOff val="10000"/>
                  </a:schemeClr>
                </a:solidFill>
              </a:rPr>
              <a:t>Operação da barragem — logs de comportas/decisões operacionais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D318F66-4BE6-862B-E3ED-BF3FB27BFA02}"/>
              </a:ext>
            </a:extLst>
          </p:cNvPr>
          <p:cNvSpPr txBox="1"/>
          <p:nvPr/>
        </p:nvSpPr>
        <p:spPr>
          <a:xfrm>
            <a:off x="371203" y="4213725"/>
            <a:ext cx="11449594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>
                <a:solidFill>
                  <a:schemeClr val="tx2">
                    <a:lumMod val="90000"/>
                    <a:lumOff val="10000"/>
                  </a:schemeClr>
                </a:solidFill>
              </a:rPr>
              <a:t>Em situação “Normal” ou “Atenção”, as comportas das 2 tulipas e o descarregador de fundo devem permanecer abertos, para permitir a defluência da vazão. Quando o nível atingir situação de “Alerta” deve-se observar as três condições seguintes: </a:t>
            </a:r>
            <a:r>
              <a:rPr lang="pt-BR" b="1">
                <a:solidFill>
                  <a:schemeClr val="tx2">
                    <a:lumMod val="90000"/>
                    <a:lumOff val="10000"/>
                  </a:schemeClr>
                </a:solidFill>
              </a:rPr>
              <a:t>1.</a:t>
            </a:r>
            <a:r>
              <a:rPr lang="pt-BR">
                <a:solidFill>
                  <a:schemeClr val="tx2">
                    <a:lumMod val="90000"/>
                    <a:lumOff val="10000"/>
                  </a:schemeClr>
                </a:solidFill>
              </a:rPr>
              <a:t> Há tendência de subida do nível do rio na última hora? </a:t>
            </a:r>
            <a:r>
              <a:rPr lang="pt-BR" b="1">
                <a:solidFill>
                  <a:schemeClr val="tx2">
                    <a:lumMod val="90000"/>
                    <a:lumOff val="10000"/>
                  </a:schemeClr>
                </a:solidFill>
              </a:rPr>
              <a:t>2. </a:t>
            </a:r>
            <a:r>
              <a:rPr lang="pt-BR">
                <a:solidFill>
                  <a:schemeClr val="tx2">
                    <a:lumMod val="90000"/>
                    <a:lumOff val="10000"/>
                  </a:schemeClr>
                </a:solidFill>
              </a:rPr>
              <a:t>O acumulado de chuva observada na bacia nas últimas 24 horas é ≥ 30 mm? </a:t>
            </a:r>
            <a:r>
              <a:rPr lang="pt-BR" b="1">
                <a:solidFill>
                  <a:schemeClr val="tx2">
                    <a:lumMod val="90000"/>
                    <a:lumOff val="10000"/>
                  </a:schemeClr>
                </a:solidFill>
              </a:rPr>
              <a:t>3. </a:t>
            </a:r>
            <a:r>
              <a:rPr lang="pt-BR">
                <a:solidFill>
                  <a:schemeClr val="tx2">
                    <a:lumMod val="90000"/>
                    <a:lumOff val="10000"/>
                  </a:schemeClr>
                </a:solidFill>
              </a:rPr>
              <a:t>A previsão de chuva na região para as próximas 24 horas é ≥ 30 mm? Caso mais de uma resposta seja “NÃO”, deve-se manter as 2 comportas abertas. Caso mais de uma resposta for “SIM”, deve-se fechar as 2 comportas das tulipas. Se o evento se desenvolver para situação de “Emergência”, deve-se fechar as 2 comportas das tulipas, independentemente da chuva observada ou prevista. </a:t>
            </a:r>
          </a:p>
        </p:txBody>
      </p:sp>
      <p:pic>
        <p:nvPicPr>
          <p:cNvPr id="5" name="Imagem 4" descr="Gráfico&#10;&#10;O conteúdo gerado por IA pode estar incorreto.">
            <a:extLst>
              <a:ext uri="{FF2B5EF4-FFF2-40B4-BE49-F238E27FC236}">
                <a16:creationId xmlns:a16="http://schemas.microsoft.com/office/drawing/2014/main" id="{DF617CFD-43CC-0371-26DE-7C514DE037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8045" y="1869000"/>
            <a:ext cx="7755909" cy="1993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7779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784392-316D-C40C-09BE-A8CEFCF31E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12D21B79-8BE4-0853-A578-AB9CAC238010}"/>
              </a:ext>
            </a:extLst>
          </p:cNvPr>
          <p:cNvSpPr txBox="1"/>
          <p:nvPr/>
        </p:nvSpPr>
        <p:spPr>
          <a:xfrm>
            <a:off x="391886" y="612950"/>
            <a:ext cx="4602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>
                <a:solidFill>
                  <a:schemeClr val="tx2">
                    <a:lumMod val="90000"/>
                    <a:lumOff val="10000"/>
                  </a:schemeClr>
                </a:solidFill>
              </a:rPr>
              <a:t>17.6.2. Abertura-comportas  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D4EE4EFD-8CC9-8D8D-A110-94944C36A30B}"/>
              </a:ext>
            </a:extLst>
          </p:cNvPr>
          <p:cNvSpPr txBox="1"/>
          <p:nvPr/>
        </p:nvSpPr>
        <p:spPr>
          <a:xfrm>
            <a:off x="371203" y="1148642"/>
            <a:ext cx="114495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>
                <a:solidFill>
                  <a:schemeClr val="tx2">
                    <a:lumMod val="90000"/>
                    <a:lumOff val="10000"/>
                  </a:schemeClr>
                </a:solidFill>
              </a:rPr>
              <a:t>Operação da barragem — logs de comportas/decisões operacionais</a:t>
            </a:r>
          </a:p>
        </p:txBody>
      </p:sp>
      <p:pic>
        <p:nvPicPr>
          <p:cNvPr id="4" name="Imagem 3" descr="Diagrama&#10;&#10;O conteúdo gerado por IA pode estar incorreto.">
            <a:extLst>
              <a:ext uri="{FF2B5EF4-FFF2-40B4-BE49-F238E27FC236}">
                <a16:creationId xmlns:a16="http://schemas.microsoft.com/office/drawing/2014/main" id="{23BBEBD1-0023-4768-06F4-B04D7CBA9D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5555" y="1684334"/>
            <a:ext cx="7120890" cy="4826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18383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484CC0C2-96D6-18D5-896D-04C35EDA213D}"/>
              </a:ext>
            </a:extLst>
          </p:cNvPr>
          <p:cNvSpPr txBox="1"/>
          <p:nvPr/>
        </p:nvSpPr>
        <p:spPr>
          <a:xfrm>
            <a:off x="391886" y="612950"/>
            <a:ext cx="4602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>
                <a:solidFill>
                  <a:schemeClr val="tx2">
                    <a:lumMod val="90000"/>
                    <a:lumOff val="10000"/>
                  </a:schemeClr>
                </a:solidFill>
              </a:rPr>
              <a:t>17.6.3. Vazões-níveis   </a:t>
            </a:r>
          </a:p>
        </p:txBody>
      </p:sp>
    </p:spTree>
    <p:extLst>
      <p:ext uri="{BB962C8B-B14F-4D97-AF65-F5344CB8AC3E}">
        <p14:creationId xmlns:p14="http://schemas.microsoft.com/office/powerpoint/2010/main" val="66046332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3F7836F-F850-EBA7-FEB7-A9F7AD76694E}"/>
              </a:ext>
            </a:extLst>
          </p:cNvPr>
          <p:cNvSpPr txBox="1"/>
          <p:nvPr/>
        </p:nvSpPr>
        <p:spPr>
          <a:xfrm>
            <a:off x="391886" y="612950"/>
            <a:ext cx="4602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>
                <a:solidFill>
                  <a:schemeClr val="tx2">
                    <a:lumMod val="90000"/>
                    <a:lumOff val="10000"/>
                  </a:schemeClr>
                </a:solidFill>
              </a:rPr>
              <a:t>17.6.4. Riscos-impactos    </a:t>
            </a:r>
          </a:p>
        </p:txBody>
      </p:sp>
    </p:spTree>
    <p:extLst>
      <p:ext uri="{BB962C8B-B14F-4D97-AF65-F5344CB8AC3E}">
        <p14:creationId xmlns:p14="http://schemas.microsoft.com/office/powerpoint/2010/main" val="127581970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367B3E-3417-3D77-7E21-30110FC4C0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D2C26601-C7FD-821E-6D26-25AE03309D30}"/>
              </a:ext>
            </a:extLst>
          </p:cNvPr>
          <p:cNvSpPr txBox="1"/>
          <p:nvPr/>
        </p:nvSpPr>
        <p:spPr>
          <a:xfrm>
            <a:off x="391886" y="612950"/>
            <a:ext cx="4602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>
                <a:solidFill>
                  <a:schemeClr val="tx2">
                    <a:lumMod val="90000"/>
                    <a:lumOff val="10000"/>
                  </a:schemeClr>
                </a:solidFill>
              </a:rPr>
              <a:t>17.6.5. Nível-rio   </a:t>
            </a:r>
          </a:p>
        </p:txBody>
      </p:sp>
    </p:spTree>
    <p:extLst>
      <p:ext uri="{BB962C8B-B14F-4D97-AF65-F5344CB8AC3E}">
        <p14:creationId xmlns:p14="http://schemas.microsoft.com/office/powerpoint/2010/main" val="7954211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65867ED7-E777-703A-D40C-E339566BE60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005892" y="4192033"/>
            <a:ext cx="584775" cy="584775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5DA3D4E9-85BC-43F5-CBC2-BF9CC5F9188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028827" y="2947844"/>
            <a:ext cx="538907" cy="538907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15FA357F-41B9-B4B5-A905-776797706D77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977808" y="3508404"/>
            <a:ext cx="584775" cy="584775"/>
          </a:xfrm>
          <a:prstGeom prst="rect">
            <a:avLst/>
          </a:prstGeom>
        </p:spPr>
      </p:pic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3289E1DD-5FFA-E7A5-96F7-03DA2B5ED48B}"/>
              </a:ext>
            </a:extLst>
          </p:cNvPr>
          <p:cNvCxnSpPr>
            <a:stCxn id="5" idx="0"/>
            <a:endCxn id="4" idx="1"/>
          </p:cNvCxnSpPr>
          <p:nvPr/>
        </p:nvCxnSpPr>
        <p:spPr>
          <a:xfrm flipV="1">
            <a:off x="3270196" y="3217298"/>
            <a:ext cx="758631" cy="291106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8152F7F2-E16F-C759-B2E8-F8F095D04CB9}"/>
              </a:ext>
            </a:extLst>
          </p:cNvPr>
          <p:cNvCxnSpPr>
            <a:cxnSpLocks/>
            <a:stCxn id="4" idx="2"/>
            <a:endCxn id="3" idx="0"/>
          </p:cNvCxnSpPr>
          <p:nvPr/>
        </p:nvCxnSpPr>
        <p:spPr>
          <a:xfrm flipH="1">
            <a:off x="4298280" y="3486751"/>
            <a:ext cx="1" cy="705282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Conector de Seta Reta 12">
            <a:extLst>
              <a:ext uri="{FF2B5EF4-FFF2-40B4-BE49-F238E27FC236}">
                <a16:creationId xmlns:a16="http://schemas.microsoft.com/office/drawing/2014/main" id="{FEED4572-A0CA-1E67-6FAF-FB608E734481}"/>
              </a:ext>
            </a:extLst>
          </p:cNvPr>
          <p:cNvCxnSpPr>
            <a:cxnSpLocks/>
            <a:stCxn id="3" idx="1"/>
            <a:endCxn id="5" idx="2"/>
          </p:cNvCxnSpPr>
          <p:nvPr/>
        </p:nvCxnSpPr>
        <p:spPr>
          <a:xfrm flipH="1" flipV="1">
            <a:off x="3270196" y="4093179"/>
            <a:ext cx="735696" cy="391242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42B557FF-7F27-ECC4-CD06-8888167EB709}"/>
              </a:ext>
            </a:extLst>
          </p:cNvPr>
          <p:cNvSpPr/>
          <p:nvPr/>
        </p:nvSpPr>
        <p:spPr>
          <a:xfrm>
            <a:off x="2977808" y="2534223"/>
            <a:ext cx="2043098" cy="2271834"/>
          </a:xfrm>
          <a:prstGeom prst="roundRect">
            <a:avLst>
              <a:gd name="adj" fmla="val 2862"/>
            </a:avLst>
          </a:prstGeom>
          <a:solidFill>
            <a:schemeClr val="tx2">
              <a:lumMod val="75000"/>
              <a:lumOff val="25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6CFC2B05-E241-E9A8-51DD-EB3FE5C0B609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762158" y="3086647"/>
            <a:ext cx="1661653" cy="1661653"/>
          </a:xfrm>
          <a:prstGeom prst="rect">
            <a:avLst/>
          </a:prstGeom>
        </p:spPr>
      </p:pic>
      <p:sp>
        <p:nvSpPr>
          <p:cNvPr id="20" name="CaixaDeTexto 19">
            <a:extLst>
              <a:ext uri="{FF2B5EF4-FFF2-40B4-BE49-F238E27FC236}">
                <a16:creationId xmlns:a16="http://schemas.microsoft.com/office/drawing/2014/main" id="{CFDCD5B6-533F-E59D-46A4-B8F2C5925651}"/>
              </a:ext>
            </a:extLst>
          </p:cNvPr>
          <p:cNvSpPr txBox="1"/>
          <p:nvPr/>
        </p:nvSpPr>
        <p:spPr>
          <a:xfrm>
            <a:off x="3380058" y="2578513"/>
            <a:ext cx="1297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>
                <a:solidFill>
                  <a:schemeClr val="tx2">
                    <a:lumMod val="90000"/>
                    <a:lumOff val="10000"/>
                  </a:schemeClr>
                </a:solidFill>
              </a:rPr>
              <a:t>Simulador</a:t>
            </a:r>
          </a:p>
        </p:txBody>
      </p: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DCCCE348-2D7D-44F9-B72E-68DDF57D645F}"/>
              </a:ext>
            </a:extLst>
          </p:cNvPr>
          <p:cNvSpPr/>
          <p:nvPr/>
        </p:nvSpPr>
        <p:spPr>
          <a:xfrm>
            <a:off x="7571435" y="2534223"/>
            <a:ext cx="2043098" cy="2271834"/>
          </a:xfrm>
          <a:prstGeom prst="roundRect">
            <a:avLst>
              <a:gd name="adj" fmla="val 2862"/>
            </a:avLst>
          </a:prstGeom>
          <a:solidFill>
            <a:schemeClr val="tx2">
              <a:lumMod val="75000"/>
              <a:lumOff val="25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7511A75B-0509-0630-AF30-810405D3A29A}"/>
              </a:ext>
            </a:extLst>
          </p:cNvPr>
          <p:cNvSpPr txBox="1"/>
          <p:nvPr/>
        </p:nvSpPr>
        <p:spPr>
          <a:xfrm>
            <a:off x="7944215" y="2625769"/>
            <a:ext cx="1297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>
                <a:solidFill>
                  <a:schemeClr val="tx2">
                    <a:lumMod val="90000"/>
                    <a:lumOff val="10000"/>
                  </a:schemeClr>
                </a:solidFill>
              </a:rPr>
              <a:t>Simulado</a:t>
            </a:r>
          </a:p>
        </p:txBody>
      </p:sp>
      <p:sp>
        <p:nvSpPr>
          <p:cNvPr id="23" name="Seta: em Forma de U 22">
            <a:extLst>
              <a:ext uri="{FF2B5EF4-FFF2-40B4-BE49-F238E27FC236}">
                <a16:creationId xmlns:a16="http://schemas.microsoft.com/office/drawing/2014/main" id="{856DC039-DA68-C040-5CA7-1829446FDC85}"/>
              </a:ext>
            </a:extLst>
          </p:cNvPr>
          <p:cNvSpPr/>
          <p:nvPr/>
        </p:nvSpPr>
        <p:spPr>
          <a:xfrm>
            <a:off x="3871726" y="2051755"/>
            <a:ext cx="4880919" cy="481914"/>
          </a:xfrm>
          <a:prstGeom prst="uturnArrow">
            <a:avLst>
              <a:gd name="adj1" fmla="val 25000"/>
              <a:gd name="adj2" fmla="val 25000"/>
              <a:gd name="adj3" fmla="val 25000"/>
              <a:gd name="adj4" fmla="val 25801"/>
              <a:gd name="adj5" fmla="val 75000"/>
            </a:avLst>
          </a:prstGeom>
          <a:solidFill>
            <a:schemeClr val="tx2">
              <a:lumMod val="75000"/>
              <a:lumOff val="25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4" name="Seta: em Forma de U 23">
            <a:extLst>
              <a:ext uri="{FF2B5EF4-FFF2-40B4-BE49-F238E27FC236}">
                <a16:creationId xmlns:a16="http://schemas.microsoft.com/office/drawing/2014/main" id="{7A3D2FDB-8BA6-6A0A-7B93-D3592BBC9E2B}"/>
              </a:ext>
            </a:extLst>
          </p:cNvPr>
          <p:cNvSpPr/>
          <p:nvPr/>
        </p:nvSpPr>
        <p:spPr>
          <a:xfrm rot="10800000">
            <a:off x="3855711" y="4810174"/>
            <a:ext cx="4880919" cy="481914"/>
          </a:xfrm>
          <a:prstGeom prst="uturnArrow">
            <a:avLst>
              <a:gd name="adj1" fmla="val 25000"/>
              <a:gd name="adj2" fmla="val 25000"/>
              <a:gd name="adj3" fmla="val 25000"/>
              <a:gd name="adj4" fmla="val 25801"/>
              <a:gd name="adj5" fmla="val 75000"/>
            </a:avLst>
          </a:prstGeom>
          <a:solidFill>
            <a:schemeClr val="tx2">
              <a:lumMod val="75000"/>
              <a:lumOff val="25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5" name="Retângulo: Cantos Arredondados 24">
            <a:extLst>
              <a:ext uri="{FF2B5EF4-FFF2-40B4-BE49-F238E27FC236}">
                <a16:creationId xmlns:a16="http://schemas.microsoft.com/office/drawing/2014/main" id="{3E6A4AA2-9EBA-AE6F-3FA7-8B192EA57C8C}"/>
              </a:ext>
            </a:extLst>
          </p:cNvPr>
          <p:cNvSpPr/>
          <p:nvPr/>
        </p:nvSpPr>
        <p:spPr>
          <a:xfrm>
            <a:off x="2598981" y="1419807"/>
            <a:ext cx="7216459" cy="4253590"/>
          </a:xfrm>
          <a:prstGeom prst="roundRect">
            <a:avLst>
              <a:gd name="adj" fmla="val 6141"/>
            </a:avLst>
          </a:prstGeom>
          <a:solidFill>
            <a:schemeClr val="tx2">
              <a:lumMod val="75000"/>
              <a:lumOff val="2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800"/>
          </a:p>
          <a:p>
            <a:pPr algn="ctr"/>
            <a:endParaRPr lang="pt-BR" sz="2800"/>
          </a:p>
          <a:p>
            <a:pPr algn="ctr"/>
            <a:endParaRPr lang="pt-BR" sz="2800"/>
          </a:p>
          <a:p>
            <a:pPr algn="ctr"/>
            <a:endParaRPr lang="pt-BR" sz="2800"/>
          </a:p>
          <a:p>
            <a:pPr algn="ctr"/>
            <a:endParaRPr lang="pt-BR" sz="2800"/>
          </a:p>
          <a:p>
            <a:pPr algn="ctr"/>
            <a:endParaRPr lang="pt-BR" sz="2800"/>
          </a:p>
          <a:p>
            <a:pPr algn="ctr"/>
            <a:endParaRPr lang="pt-BR" sz="2800"/>
          </a:p>
          <a:p>
            <a:pPr algn="ctr"/>
            <a:endParaRPr lang="pt-BR" sz="2800"/>
          </a:p>
          <a:p>
            <a:pPr algn="ctr"/>
            <a:endParaRPr lang="pt-BR" sz="2800"/>
          </a:p>
          <a:p>
            <a:pPr algn="ctr"/>
            <a:endParaRPr lang="pt-BR" sz="2800"/>
          </a:p>
          <a:p>
            <a:pPr algn="ctr"/>
            <a:endParaRPr lang="pt-BR" sz="2800"/>
          </a:p>
          <a:p>
            <a:pPr algn="ctr"/>
            <a:endParaRPr lang="pt-BR" sz="2800"/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C5CD66CA-772C-0ADA-D825-2B602343EA6A}"/>
              </a:ext>
            </a:extLst>
          </p:cNvPr>
          <p:cNvSpPr txBox="1"/>
          <p:nvPr/>
        </p:nvSpPr>
        <p:spPr>
          <a:xfrm>
            <a:off x="5412662" y="1551115"/>
            <a:ext cx="1767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>
                <a:solidFill>
                  <a:schemeClr val="tx2">
                    <a:lumMod val="90000"/>
                    <a:lumOff val="10000"/>
                  </a:schemeClr>
                </a:solidFill>
              </a:rPr>
              <a:t>Simulação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49E211FE-1277-2591-14DD-79A776A5C06C}"/>
              </a:ext>
            </a:extLst>
          </p:cNvPr>
          <p:cNvSpPr txBox="1"/>
          <p:nvPr/>
        </p:nvSpPr>
        <p:spPr>
          <a:xfrm>
            <a:off x="386520" y="588810"/>
            <a:ext cx="1166609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b="1">
                <a:solidFill>
                  <a:srgbClr val="FF0000"/>
                </a:solidFill>
              </a:rPr>
              <a:t>Simulação:</a:t>
            </a:r>
            <a:r>
              <a:rPr lang="pt-BR" sz="1600">
                <a:solidFill>
                  <a:schemeClr val="tx2">
                    <a:lumMod val="90000"/>
                    <a:lumOff val="10000"/>
                  </a:schemeClr>
                </a:solidFill>
              </a:rPr>
              <a:t> </a:t>
            </a:r>
          </a:p>
          <a:p>
            <a:r>
              <a:rPr lang="pt-BR" sz="1600">
                <a:solidFill>
                  <a:schemeClr val="tx2">
                    <a:lumMod val="90000"/>
                    <a:lumOff val="10000"/>
                  </a:schemeClr>
                </a:solidFill>
              </a:rPr>
              <a:t>refere-se ao processo dinâmico de execução do modelo no computador com o objetivo de observar o comportamento do sistema simulado.</a:t>
            </a: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A0A07B05-B6F4-EE93-9329-0072AE3A1C0E}"/>
              </a:ext>
            </a:extLst>
          </p:cNvPr>
          <p:cNvSpPr txBox="1"/>
          <p:nvPr/>
        </p:nvSpPr>
        <p:spPr>
          <a:xfrm>
            <a:off x="510116" y="5933892"/>
            <a:ext cx="1077160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>
                <a:solidFill>
                  <a:schemeClr val="tx2">
                    <a:lumMod val="90000"/>
                    <a:lumOff val="10000"/>
                  </a:schemeClr>
                </a:solidFill>
              </a:rPr>
              <a:t>A simulação constitui a criação de uma representação com o objetivo de entender o sistema de referência.</a:t>
            </a:r>
          </a:p>
        </p:txBody>
      </p:sp>
    </p:spTree>
    <p:extLst>
      <p:ext uri="{BB962C8B-B14F-4D97-AF65-F5344CB8AC3E}">
        <p14:creationId xmlns:p14="http://schemas.microsoft.com/office/powerpoint/2010/main" val="2902547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0" grpId="0"/>
      <p:bldP spid="21" grpId="0" animBg="1"/>
      <p:bldP spid="22" grpId="0"/>
      <p:bldP spid="23" grpId="0" animBg="1"/>
      <p:bldP spid="24" grpId="0" animBg="1"/>
      <p:bldP spid="25" grpId="0" animBg="1"/>
      <p:bldP spid="26" grpId="0"/>
      <p:bldP spid="30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C61870-81FB-351D-0C86-22BF9CBA8D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35FB3B55-3755-ED52-4BCD-F50423627F62}"/>
              </a:ext>
            </a:extLst>
          </p:cNvPr>
          <p:cNvSpPr txBox="1"/>
          <p:nvPr/>
        </p:nvSpPr>
        <p:spPr>
          <a:xfrm>
            <a:off x="391886" y="612950"/>
            <a:ext cx="7075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>
                <a:solidFill>
                  <a:schemeClr val="tx2">
                    <a:lumMod val="90000"/>
                    <a:lumOff val="10000"/>
                  </a:schemeClr>
                </a:solidFill>
              </a:rPr>
              <a:t>17.6.6. Chuvas — estações pluviométricas locais e radar   </a:t>
            </a:r>
          </a:p>
        </p:txBody>
      </p:sp>
      <p:pic>
        <p:nvPicPr>
          <p:cNvPr id="4" name="Imagem 3" descr="Gráfico&#10;&#10;O conteúdo gerado por IA pode estar incorreto.">
            <a:extLst>
              <a:ext uri="{FF2B5EF4-FFF2-40B4-BE49-F238E27FC236}">
                <a16:creationId xmlns:a16="http://schemas.microsoft.com/office/drawing/2014/main" id="{81C72DD7-3D95-5EE0-C320-15D8CE9262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707" y="982282"/>
            <a:ext cx="9116586" cy="5010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19177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6599F799-CDD1-278E-8C72-354F69609D5D}"/>
              </a:ext>
            </a:extLst>
          </p:cNvPr>
          <p:cNvSpPr txBox="1"/>
          <p:nvPr/>
        </p:nvSpPr>
        <p:spPr>
          <a:xfrm>
            <a:off x="391886" y="612950"/>
            <a:ext cx="7075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>
                <a:solidFill>
                  <a:schemeClr val="tx2">
                    <a:lumMod val="90000"/>
                    <a:lumOff val="10000"/>
                  </a:schemeClr>
                </a:solidFill>
              </a:rPr>
              <a:t>17.6.6. Chuvas — estações pluviométricas locais e radar   </a:t>
            </a:r>
          </a:p>
        </p:txBody>
      </p:sp>
      <p:pic>
        <p:nvPicPr>
          <p:cNvPr id="6" name="Imagem 5" descr="Gráfico, Gráfico de linhas&#10;&#10;O conteúdo gerado por IA pode estar incorreto.">
            <a:extLst>
              <a:ext uri="{FF2B5EF4-FFF2-40B4-BE49-F238E27FC236}">
                <a16:creationId xmlns:a16="http://schemas.microsoft.com/office/drawing/2014/main" id="{0EEAE000-6ADA-A949-C0AE-11713FE9BA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8855" y="1234128"/>
            <a:ext cx="9034290" cy="5010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50532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AB76A1-E27E-1C0F-D673-EFCD1D1851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1EA304C0-822D-C6C0-88CD-2DA453CD019B}"/>
              </a:ext>
            </a:extLst>
          </p:cNvPr>
          <p:cNvSpPr txBox="1"/>
          <p:nvPr/>
        </p:nvSpPr>
        <p:spPr>
          <a:xfrm>
            <a:off x="391886" y="612950"/>
            <a:ext cx="7075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>
                <a:solidFill>
                  <a:schemeClr val="tx2">
                    <a:lumMod val="90000"/>
                    <a:lumOff val="10000"/>
                  </a:schemeClr>
                </a:solidFill>
              </a:rPr>
              <a:t>17.6.6. Chuvas — estações pluviométricas locais e radar   </a:t>
            </a:r>
          </a:p>
        </p:txBody>
      </p:sp>
      <p:pic>
        <p:nvPicPr>
          <p:cNvPr id="8" name="Imagem 7" descr="Gráfico, Gráfico de linhas&#10;&#10;O conteúdo gerado por IA pode estar incorreto.">
            <a:extLst>
              <a:ext uri="{FF2B5EF4-FFF2-40B4-BE49-F238E27FC236}">
                <a16:creationId xmlns:a16="http://schemas.microsoft.com/office/drawing/2014/main" id="{E9483429-8CE3-D042-F7CE-BC44BB0E4F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6559" y="1234128"/>
            <a:ext cx="9198882" cy="5010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66550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3E36CC-08BB-86FD-DE61-1F13334CAD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40374AD-95C9-497D-90C9-A34DEC88263C}"/>
              </a:ext>
            </a:extLst>
          </p:cNvPr>
          <p:cNvSpPr txBox="1"/>
          <p:nvPr/>
        </p:nvSpPr>
        <p:spPr>
          <a:xfrm>
            <a:off x="2223089" y="3238356"/>
            <a:ext cx="75172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>
                <a:solidFill>
                  <a:schemeClr val="tx2">
                    <a:lumMod val="90000"/>
                    <a:lumOff val="10000"/>
                  </a:schemeClr>
                </a:solidFill>
              </a:rPr>
              <a:t>17.6 – Conclusões</a:t>
            </a:r>
          </a:p>
        </p:txBody>
      </p:sp>
    </p:spTree>
    <p:extLst>
      <p:ext uri="{BB962C8B-B14F-4D97-AF65-F5344CB8AC3E}">
        <p14:creationId xmlns:p14="http://schemas.microsoft.com/office/powerpoint/2010/main" val="397231082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699046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7035705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F70A08B4-3DD8-D92B-A9F4-B6F814722928}"/>
              </a:ext>
            </a:extLst>
          </p:cNvPr>
          <p:cNvSpPr txBox="1"/>
          <p:nvPr/>
        </p:nvSpPr>
        <p:spPr>
          <a:xfrm>
            <a:off x="1276141" y="976028"/>
            <a:ext cx="1062110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b="1">
                <a:solidFill>
                  <a:schemeClr val="tx2">
                    <a:lumMod val="90000"/>
                    <a:lumOff val="10000"/>
                  </a:schemeClr>
                </a:solidFill>
              </a:rPr>
              <a:t>a) Controle por nível em Blumenau não implementado explicitamente</a:t>
            </a:r>
            <a:r>
              <a:rPr lang="pt-BR">
                <a:solidFill>
                  <a:schemeClr val="tx2">
                    <a:lumMod val="90000"/>
                    <a:lumOff val="10000"/>
                  </a:schemeClr>
                </a:solidFill>
              </a:rPr>
              <a:t> — o manual usa leituras da estação de Blumenau (gatilhos em 4,0 / 6,0 / 8,0 m) para decisões; o código usa apenas </a:t>
            </a:r>
            <a:r>
              <a:rPr lang="pt-BR">
                <a:solidFill>
                  <a:schemeClr val="tx2">
                    <a:lumMod val="90000"/>
                    <a:lumOff val="10000"/>
                  </a:schemeClr>
                </a:solidFill>
                <a:latin typeface="Courier New" panose="02070309020205020404" pitchFamily="49" charset="0"/>
              </a:rPr>
              <a:t>taxa-</a:t>
            </a:r>
            <a:r>
              <a:rPr lang="pt-BR" err="1">
                <a:solidFill>
                  <a:schemeClr val="tx2">
                    <a:lumMod val="90000"/>
                    <a:lumOff val="10000"/>
                  </a:schemeClr>
                </a:solidFill>
                <a:latin typeface="Courier New" panose="02070309020205020404" pitchFamily="49" charset="0"/>
              </a:rPr>
              <a:t>ocupacao</a:t>
            </a:r>
            <a:r>
              <a:rPr lang="pt-BR">
                <a:solidFill>
                  <a:schemeClr val="tx2">
                    <a:lumMod val="90000"/>
                    <a:lumOff val="10000"/>
                  </a:schemeClr>
                </a:solidFill>
              </a:rPr>
              <a:t> no reservatório e </a:t>
            </a:r>
            <a:r>
              <a:rPr lang="pt-BR" err="1">
                <a:solidFill>
                  <a:schemeClr val="tx2">
                    <a:lumMod val="90000"/>
                    <a:lumOff val="10000"/>
                  </a:schemeClr>
                </a:solidFill>
                <a:latin typeface="Courier New" panose="02070309020205020404" pitchFamily="49" charset="0"/>
              </a:rPr>
              <a:t>nivel</a:t>
            </a:r>
            <a:r>
              <a:rPr lang="pt-BR">
                <a:solidFill>
                  <a:schemeClr val="tx2">
                    <a:lumMod val="90000"/>
                    <a:lumOff val="10000"/>
                  </a:schemeClr>
                </a:solidFill>
                <a:latin typeface="Courier New" panose="02070309020205020404" pitchFamily="49" charset="0"/>
              </a:rPr>
              <a:t>-rio-jusante</a:t>
            </a:r>
            <a:r>
              <a:rPr lang="pt-BR">
                <a:solidFill>
                  <a:schemeClr val="tx2">
                    <a:lumMod val="90000"/>
                    <a:lumOff val="10000"/>
                  </a:schemeClr>
                </a:solidFill>
              </a:rPr>
              <a:t> derivado de </a:t>
            </a:r>
            <a:r>
              <a:rPr lang="pt-BR" err="1">
                <a:solidFill>
                  <a:schemeClr val="tx2">
                    <a:lumMod val="90000"/>
                    <a:lumOff val="10000"/>
                  </a:schemeClr>
                </a:solidFill>
                <a:latin typeface="Courier New" panose="02070309020205020404" pitchFamily="49" charset="0"/>
              </a:rPr>
              <a:t>vazao</a:t>
            </a:r>
            <a:r>
              <a:rPr lang="pt-BR">
                <a:solidFill>
                  <a:schemeClr val="tx2">
                    <a:lumMod val="90000"/>
                    <a:lumOff val="10000"/>
                  </a:schemeClr>
                </a:solidFill>
                <a:latin typeface="Courier New" panose="02070309020205020404" pitchFamily="49" charset="0"/>
              </a:rPr>
              <a:t>-controlada</a:t>
            </a:r>
            <a:r>
              <a:rPr lang="pt-BR">
                <a:solidFill>
                  <a:schemeClr val="tx2">
                    <a:lumMod val="90000"/>
                    <a:lumOff val="10000"/>
                  </a:schemeClr>
                </a:solidFill>
              </a:rPr>
              <a:t>.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2BD8A6EB-955E-D1AC-5C9D-FE316BF477F0}"/>
              </a:ext>
            </a:extLst>
          </p:cNvPr>
          <p:cNvSpPr txBox="1"/>
          <p:nvPr/>
        </p:nvSpPr>
        <p:spPr>
          <a:xfrm>
            <a:off x="452176" y="606696"/>
            <a:ext cx="6320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>
                <a:solidFill>
                  <a:schemeClr val="tx2">
                    <a:lumMod val="90000"/>
                    <a:lumOff val="10000"/>
                  </a:schemeClr>
                </a:solidFill>
              </a:rPr>
              <a:t>17.6.1. Recomendações aprimoramentos futuros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CBC9212-14C5-FF08-F7A0-DC6839FB34B0}"/>
              </a:ext>
            </a:extLst>
          </p:cNvPr>
          <p:cNvSpPr txBox="1"/>
          <p:nvPr/>
        </p:nvSpPr>
        <p:spPr>
          <a:xfrm>
            <a:off x="1376624" y="1977238"/>
            <a:ext cx="1052062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>
                <a:solidFill>
                  <a:schemeClr val="tx2">
                    <a:lumMod val="90000"/>
                    <a:lumOff val="10000"/>
                  </a:schemeClr>
                </a:solidFill>
              </a:rPr>
              <a:t>b) Estrutura de comportas simplificada</a:t>
            </a:r>
            <a:r>
              <a:rPr lang="pt-BR">
                <a:solidFill>
                  <a:schemeClr val="tx2">
                    <a:lumMod val="90000"/>
                    <a:lumOff val="10000"/>
                  </a:schemeClr>
                </a:solidFill>
              </a:rPr>
              <a:t> — o manual descreve 2 tulipas com sequência e descargas de fundo sem comportas; o código tem 3 comportas idênticas e controle percentual agregado.</a:t>
            </a:r>
          </a:p>
        </p:txBody>
      </p:sp>
    </p:spTree>
    <p:extLst>
      <p:ext uri="{BB962C8B-B14F-4D97-AF65-F5344CB8AC3E}">
        <p14:creationId xmlns:p14="http://schemas.microsoft.com/office/powerpoint/2010/main" val="39244073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0EA4363A-A5AD-F3B7-BE9B-CB62253BE3EE}"/>
              </a:ext>
            </a:extLst>
          </p:cNvPr>
          <p:cNvSpPr txBox="1"/>
          <p:nvPr/>
        </p:nvSpPr>
        <p:spPr>
          <a:xfrm>
            <a:off x="1668162" y="3136612"/>
            <a:ext cx="92675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>
                <a:solidFill>
                  <a:srgbClr val="FF0000"/>
                </a:solidFill>
              </a:rPr>
              <a:t>Computar é simular e simular é compreender!</a:t>
            </a:r>
            <a:endParaRPr lang="pt-BR" sz="32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4274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2FC470-E540-EAF2-79FC-DC80085DDB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5839A42C-77B1-B15B-1199-483D2D9E5444}"/>
              </a:ext>
            </a:extLst>
          </p:cNvPr>
          <p:cNvSpPr txBox="1"/>
          <p:nvPr/>
        </p:nvSpPr>
        <p:spPr>
          <a:xfrm>
            <a:off x="2489770" y="3105834"/>
            <a:ext cx="72124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>
                <a:solidFill>
                  <a:schemeClr val="tx2">
                    <a:lumMod val="90000"/>
                    <a:lumOff val="10000"/>
                  </a:schemeClr>
                </a:solidFill>
              </a:rPr>
              <a:t>17.2 – Sistema de Referência (S)</a:t>
            </a:r>
          </a:p>
        </p:txBody>
      </p:sp>
    </p:spTree>
    <p:extLst>
      <p:ext uri="{BB962C8B-B14F-4D97-AF65-F5344CB8AC3E}">
        <p14:creationId xmlns:p14="http://schemas.microsoft.com/office/powerpoint/2010/main" val="34307551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9B55EEF3-7A29-6044-6101-F680F554D1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6606" y="741749"/>
            <a:ext cx="7338788" cy="5374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5177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BD2F4DC8-A30B-F792-CB95-3863A3998C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2432" y="901354"/>
            <a:ext cx="8096250" cy="5724525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692A2A45-0B35-225D-E1C7-1C1B3D66CFF7}"/>
              </a:ext>
            </a:extLst>
          </p:cNvPr>
          <p:cNvSpPr/>
          <p:nvPr/>
        </p:nvSpPr>
        <p:spPr>
          <a:xfrm>
            <a:off x="4346712" y="1630017"/>
            <a:ext cx="1669775" cy="1974574"/>
          </a:xfrm>
          <a:prstGeom prst="rect">
            <a:avLst/>
          </a:prstGeom>
          <a:solidFill>
            <a:srgbClr val="FF0000">
              <a:alpha val="18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3FF0CD97-32E2-277D-A14F-6DE238643CF4}"/>
              </a:ext>
            </a:extLst>
          </p:cNvPr>
          <p:cNvSpPr txBox="1"/>
          <p:nvPr/>
        </p:nvSpPr>
        <p:spPr>
          <a:xfrm>
            <a:off x="715617" y="392114"/>
            <a:ext cx="7434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>
                <a:solidFill>
                  <a:schemeClr val="tx2">
                    <a:lumMod val="90000"/>
                    <a:lumOff val="10000"/>
                  </a:schemeClr>
                </a:solidFill>
              </a:rPr>
              <a:t>O sistema de barragens da Bacia Hidrográfica do Rio Itajaí</a:t>
            </a:r>
          </a:p>
        </p:txBody>
      </p:sp>
    </p:spTree>
    <p:extLst>
      <p:ext uri="{BB962C8B-B14F-4D97-AF65-F5344CB8AC3E}">
        <p14:creationId xmlns:p14="http://schemas.microsoft.com/office/powerpoint/2010/main" val="2589177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Rádio Educadora 90.3 FM » Comporta de barragem em José Boiteux é fechada em  virtude de alerta de chuva volumosa">
            <a:extLst>
              <a:ext uri="{FF2B5EF4-FFF2-40B4-BE49-F238E27FC236}">
                <a16:creationId xmlns:a16="http://schemas.microsoft.com/office/drawing/2014/main" id="{568F54DA-3FDA-F684-FD29-B4CE21B158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072" y="1128423"/>
            <a:ext cx="8216348" cy="4601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have Esquerda 3">
            <a:extLst>
              <a:ext uri="{FF2B5EF4-FFF2-40B4-BE49-F238E27FC236}">
                <a16:creationId xmlns:a16="http://schemas.microsoft.com/office/drawing/2014/main" id="{1FF3B5FE-D825-2446-58A7-112AA8135AD5}"/>
              </a:ext>
            </a:extLst>
          </p:cNvPr>
          <p:cNvSpPr/>
          <p:nvPr/>
        </p:nvSpPr>
        <p:spPr>
          <a:xfrm rot="5400000">
            <a:off x="4620306" y="-3433577"/>
            <a:ext cx="559880" cy="8945217"/>
          </a:xfrm>
          <a:prstGeom prst="leftBrace">
            <a:avLst>
              <a:gd name="adj1" fmla="val 0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546ECB64-F911-902A-938F-CF3474EAD702}"/>
              </a:ext>
            </a:extLst>
          </p:cNvPr>
          <p:cNvSpPr txBox="1"/>
          <p:nvPr/>
        </p:nvSpPr>
        <p:spPr>
          <a:xfrm>
            <a:off x="2998559" y="462910"/>
            <a:ext cx="3803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>
                <a:solidFill>
                  <a:schemeClr val="accent1">
                    <a:lumMod val="75000"/>
                  </a:schemeClr>
                </a:solidFill>
              </a:rPr>
              <a:t>Barragem de José Boiteux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91D76D2C-FAC2-E857-113C-26E28362B5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8559" y="5782331"/>
            <a:ext cx="4092157" cy="810069"/>
          </a:xfrm>
          <a:prstGeom prst="rect">
            <a:avLst/>
          </a:prstGeom>
        </p:spPr>
      </p:pic>
      <p:pic>
        <p:nvPicPr>
          <p:cNvPr id="8" name="Picture 4" descr="Impasse histórico volta à tona e adia manutenção na barragem de José Boiteux  - NSC Total">
            <a:extLst>
              <a:ext uri="{FF2B5EF4-FFF2-40B4-BE49-F238E27FC236}">
                <a16:creationId xmlns:a16="http://schemas.microsoft.com/office/drawing/2014/main" id="{1722E43D-B883-8CF1-DB76-680030111A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2855" y="1728316"/>
            <a:ext cx="2576007" cy="1449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C4EAD734-1139-2785-8889-357FC70CFC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72855" y="3264758"/>
            <a:ext cx="2576007" cy="3238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13504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46</Slides>
  <Notes>2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47" baseType="lpstr">
      <vt:lpstr>Tema do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Marcos Antonio Mattedi</dc:creator>
  <cp:revision>1</cp:revision>
  <dcterms:created xsi:type="dcterms:W3CDTF">2025-05-03T12:38:52Z</dcterms:created>
  <dcterms:modified xsi:type="dcterms:W3CDTF">2025-12-01T14:26:20Z</dcterms:modified>
</cp:coreProperties>
</file>